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Lst>
  <p:notesMasterIdLst>
    <p:notesMasterId r:id="rId15"/>
  </p:notesMasterIdLst>
  <p:sldIdLst>
    <p:sldId id="256" r:id="rId3"/>
    <p:sldId id="287" r:id="rId4"/>
    <p:sldId id="258" r:id="rId5"/>
    <p:sldId id="273" r:id="rId6"/>
    <p:sldId id="259" r:id="rId7"/>
    <p:sldId id="267" r:id="rId8"/>
    <p:sldId id="278" r:id="rId9"/>
    <p:sldId id="284" r:id="rId10"/>
    <p:sldId id="281" r:id="rId11"/>
    <p:sldId id="262" r:id="rId12"/>
    <p:sldId id="270" r:id="rId13"/>
    <p:sldId id="288"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0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5" d="100"/>
          <a:sy n="115" d="100"/>
        </p:scale>
        <p:origin x="432" y="108"/>
      </p:cViewPr>
      <p:guideLst>
        <p:guide pos="3840"/>
        <p:guide orient="horz" pos="216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59BAA-CB5D-4A52-BDD5-F8F9A2CFB5FD}" type="doc">
      <dgm:prSet loTypeId="urn:microsoft.com/office/officeart/2005/8/layout/process1" loCatId="process" qsTypeId="urn:microsoft.com/office/officeart/2005/8/quickstyle/simple1" qsCatId="simple" csTypeId="urn:microsoft.com/office/officeart/2005/8/colors/accent5_2" csCatId="accent5" phldr="1"/>
      <dgm:spPr/>
    </dgm:pt>
    <dgm:pt modelId="{48DFD52E-9032-4B0B-B42B-B5CE4EAECF88}">
      <dgm:prSet phldrT="[Text]"/>
      <dgm:spPr/>
      <dgm:t>
        <a:bodyPr/>
        <a:lstStyle/>
        <a:p>
          <a:r>
            <a:rPr lang="en-US" dirty="0" smtClean="0"/>
            <a:t>AbilityOne manufacturing Agencies</a:t>
          </a:r>
        </a:p>
        <a:p>
          <a:endParaRPr lang="en-US" dirty="0" smtClean="0"/>
        </a:p>
        <a:p>
          <a:r>
            <a:rPr lang="en-US" dirty="0" smtClean="0"/>
            <a:t>Wholesalers</a:t>
          </a:r>
        </a:p>
        <a:p>
          <a:endParaRPr lang="en-US" dirty="0" smtClean="0"/>
        </a:p>
        <a:p>
          <a:r>
            <a:rPr lang="en-US" dirty="0" smtClean="0"/>
            <a:t>Small Businesses</a:t>
          </a:r>
        </a:p>
        <a:p>
          <a:endParaRPr lang="en-US" dirty="0" smtClean="0"/>
        </a:p>
        <a:p>
          <a:r>
            <a:rPr lang="en-US" dirty="0" smtClean="0"/>
            <a:t>GSA</a:t>
          </a:r>
        </a:p>
        <a:p>
          <a:endParaRPr lang="en-US" dirty="0" smtClean="0"/>
        </a:p>
        <a:p>
          <a:r>
            <a:rPr lang="en-US" dirty="0" smtClean="0"/>
            <a:t>Other  Sources</a:t>
          </a:r>
        </a:p>
      </dgm:t>
    </dgm:pt>
    <dgm:pt modelId="{3F9C7A5E-5134-41A0-A4FC-2E6BABC86667}" type="parTrans" cxnId="{96C4E582-1956-476F-948C-1EFDB6D7E09A}">
      <dgm:prSet/>
      <dgm:spPr/>
      <dgm:t>
        <a:bodyPr/>
        <a:lstStyle/>
        <a:p>
          <a:endParaRPr lang="en-US"/>
        </a:p>
      </dgm:t>
    </dgm:pt>
    <dgm:pt modelId="{19FFBCEF-18DA-49E0-AB8D-C7FD336D9FD1}" type="sibTrans" cxnId="{96C4E582-1956-476F-948C-1EFDB6D7E09A}">
      <dgm:prSet/>
      <dgm:spPr/>
      <dgm:t>
        <a:bodyPr/>
        <a:lstStyle/>
        <a:p>
          <a:endParaRPr lang="en-US"/>
        </a:p>
      </dgm:t>
    </dgm:pt>
    <dgm:pt modelId="{8897A7C6-5AF2-4570-80C5-17D4319D89DA}">
      <dgm:prSet phldrT="[Text]"/>
      <dgm:spPr/>
      <dgm:t>
        <a:bodyPr/>
        <a:lstStyle/>
        <a:p>
          <a:r>
            <a:rPr lang="en-US" dirty="0" smtClean="0"/>
            <a:t>Government Customers</a:t>
          </a:r>
          <a:endParaRPr lang="en-US" dirty="0"/>
        </a:p>
      </dgm:t>
    </dgm:pt>
    <dgm:pt modelId="{518876AC-8B50-4E9E-9A4D-43EFC5240B44}" type="parTrans" cxnId="{F9D1F95A-5F7C-4FC8-9D47-E3EA9F12BC2B}">
      <dgm:prSet/>
      <dgm:spPr/>
      <dgm:t>
        <a:bodyPr/>
        <a:lstStyle/>
        <a:p>
          <a:endParaRPr lang="en-US"/>
        </a:p>
      </dgm:t>
    </dgm:pt>
    <dgm:pt modelId="{C778FBEC-C043-4242-A4AE-CE41B6FEFDB6}" type="sibTrans" cxnId="{F9D1F95A-5F7C-4FC8-9D47-E3EA9F12BC2B}">
      <dgm:prSet/>
      <dgm:spPr/>
      <dgm:t>
        <a:bodyPr/>
        <a:lstStyle/>
        <a:p>
          <a:endParaRPr lang="en-US"/>
        </a:p>
      </dgm:t>
    </dgm:pt>
    <dgm:pt modelId="{B1D440B7-3D24-4192-8EDE-45AB992F09B7}">
      <dgm:prSet phldrT="[Text]"/>
      <dgm:spPr>
        <a:noFill/>
      </dgm:spPr>
      <dgm:t>
        <a:bodyPr/>
        <a:lstStyle/>
        <a:p>
          <a:endParaRPr lang="en-US" dirty="0"/>
        </a:p>
      </dgm:t>
    </dgm:pt>
    <dgm:pt modelId="{F646DA1B-8A25-410C-A7CF-4266259151F9}" type="sibTrans" cxnId="{3ED0063B-4C8F-4665-8091-ADDC47FE8524}">
      <dgm:prSet/>
      <dgm:spPr/>
      <dgm:t>
        <a:bodyPr/>
        <a:lstStyle/>
        <a:p>
          <a:endParaRPr lang="en-US"/>
        </a:p>
      </dgm:t>
    </dgm:pt>
    <dgm:pt modelId="{3B934903-0F65-4270-98F1-1935E9E726C9}" type="parTrans" cxnId="{3ED0063B-4C8F-4665-8091-ADDC47FE8524}">
      <dgm:prSet/>
      <dgm:spPr/>
      <dgm:t>
        <a:bodyPr/>
        <a:lstStyle/>
        <a:p>
          <a:endParaRPr lang="en-US"/>
        </a:p>
      </dgm:t>
    </dgm:pt>
    <dgm:pt modelId="{AE0F1A66-8FD5-454B-A680-211E30CA78E8}" type="pres">
      <dgm:prSet presAssocID="{F8559BAA-CB5D-4A52-BDD5-F8F9A2CFB5FD}" presName="Name0" presStyleCnt="0">
        <dgm:presLayoutVars>
          <dgm:dir/>
          <dgm:resizeHandles val="exact"/>
        </dgm:presLayoutVars>
      </dgm:prSet>
      <dgm:spPr/>
    </dgm:pt>
    <dgm:pt modelId="{CE886298-B38A-4E70-B15F-2D0B7BD8D089}" type="pres">
      <dgm:prSet presAssocID="{48DFD52E-9032-4B0B-B42B-B5CE4EAECF88}" presName="node" presStyleLbl="node1" presStyleIdx="0" presStyleCnt="3" custScaleY="317225">
        <dgm:presLayoutVars>
          <dgm:bulletEnabled val="1"/>
        </dgm:presLayoutVars>
      </dgm:prSet>
      <dgm:spPr/>
      <dgm:t>
        <a:bodyPr/>
        <a:lstStyle/>
        <a:p>
          <a:endParaRPr lang="en-US"/>
        </a:p>
      </dgm:t>
    </dgm:pt>
    <dgm:pt modelId="{A0282D61-790C-4599-8E4E-8309EABD9741}" type="pres">
      <dgm:prSet presAssocID="{19FFBCEF-18DA-49E0-AB8D-C7FD336D9FD1}" presName="sibTrans" presStyleLbl="sibTrans2D1" presStyleIdx="0" presStyleCnt="2"/>
      <dgm:spPr/>
      <dgm:t>
        <a:bodyPr/>
        <a:lstStyle/>
        <a:p>
          <a:endParaRPr lang="en-US"/>
        </a:p>
      </dgm:t>
    </dgm:pt>
    <dgm:pt modelId="{45E2F1C6-7788-42D6-955B-DFAFA8AB72F2}" type="pres">
      <dgm:prSet presAssocID="{19FFBCEF-18DA-49E0-AB8D-C7FD336D9FD1}" presName="connectorText" presStyleLbl="sibTrans2D1" presStyleIdx="0" presStyleCnt="2"/>
      <dgm:spPr/>
      <dgm:t>
        <a:bodyPr/>
        <a:lstStyle/>
        <a:p>
          <a:endParaRPr lang="en-US"/>
        </a:p>
      </dgm:t>
    </dgm:pt>
    <dgm:pt modelId="{E701931D-AC4B-469F-8F30-89EDDC6A26E9}" type="pres">
      <dgm:prSet presAssocID="{B1D440B7-3D24-4192-8EDE-45AB992F09B7}" presName="node" presStyleLbl="node1" presStyleIdx="1" presStyleCnt="3">
        <dgm:presLayoutVars>
          <dgm:bulletEnabled val="1"/>
        </dgm:presLayoutVars>
      </dgm:prSet>
      <dgm:spPr/>
      <dgm:t>
        <a:bodyPr/>
        <a:lstStyle/>
        <a:p>
          <a:endParaRPr lang="en-US"/>
        </a:p>
      </dgm:t>
    </dgm:pt>
    <dgm:pt modelId="{4536F4EB-18D0-4E20-8E83-7B9B7801A300}" type="pres">
      <dgm:prSet presAssocID="{F646DA1B-8A25-410C-A7CF-4266259151F9}" presName="sibTrans" presStyleLbl="sibTrans2D1" presStyleIdx="1" presStyleCnt="2"/>
      <dgm:spPr/>
      <dgm:t>
        <a:bodyPr/>
        <a:lstStyle/>
        <a:p>
          <a:endParaRPr lang="en-US"/>
        </a:p>
      </dgm:t>
    </dgm:pt>
    <dgm:pt modelId="{464A955B-95AC-41F4-8E18-5E3E005C3DEF}" type="pres">
      <dgm:prSet presAssocID="{F646DA1B-8A25-410C-A7CF-4266259151F9}" presName="connectorText" presStyleLbl="sibTrans2D1" presStyleIdx="1" presStyleCnt="2"/>
      <dgm:spPr/>
      <dgm:t>
        <a:bodyPr/>
        <a:lstStyle/>
        <a:p>
          <a:endParaRPr lang="en-US"/>
        </a:p>
      </dgm:t>
    </dgm:pt>
    <dgm:pt modelId="{9794297D-C607-48B0-AB92-E067E63C2A13}" type="pres">
      <dgm:prSet presAssocID="{8897A7C6-5AF2-4570-80C5-17D4319D89DA}" presName="node" presStyleLbl="node1" presStyleIdx="2" presStyleCnt="3">
        <dgm:presLayoutVars>
          <dgm:bulletEnabled val="1"/>
        </dgm:presLayoutVars>
      </dgm:prSet>
      <dgm:spPr/>
      <dgm:t>
        <a:bodyPr/>
        <a:lstStyle/>
        <a:p>
          <a:endParaRPr lang="en-US"/>
        </a:p>
      </dgm:t>
    </dgm:pt>
  </dgm:ptLst>
  <dgm:cxnLst>
    <dgm:cxn modelId="{3ED0063B-4C8F-4665-8091-ADDC47FE8524}" srcId="{F8559BAA-CB5D-4A52-BDD5-F8F9A2CFB5FD}" destId="{B1D440B7-3D24-4192-8EDE-45AB992F09B7}" srcOrd="1" destOrd="0" parTransId="{3B934903-0F65-4270-98F1-1935E9E726C9}" sibTransId="{F646DA1B-8A25-410C-A7CF-4266259151F9}"/>
    <dgm:cxn modelId="{F9D1F95A-5F7C-4FC8-9D47-E3EA9F12BC2B}" srcId="{F8559BAA-CB5D-4A52-BDD5-F8F9A2CFB5FD}" destId="{8897A7C6-5AF2-4570-80C5-17D4319D89DA}" srcOrd="2" destOrd="0" parTransId="{518876AC-8B50-4E9E-9A4D-43EFC5240B44}" sibTransId="{C778FBEC-C043-4242-A4AE-CE41B6FEFDB6}"/>
    <dgm:cxn modelId="{1958750B-7F7E-4270-830B-BC39E2FD0558}" type="presOf" srcId="{19FFBCEF-18DA-49E0-AB8D-C7FD336D9FD1}" destId="{A0282D61-790C-4599-8E4E-8309EABD9741}" srcOrd="0" destOrd="0" presId="urn:microsoft.com/office/officeart/2005/8/layout/process1"/>
    <dgm:cxn modelId="{10DED7AD-DE3C-412A-9AF8-292A1F2D6B05}" type="presOf" srcId="{F8559BAA-CB5D-4A52-BDD5-F8F9A2CFB5FD}" destId="{AE0F1A66-8FD5-454B-A680-211E30CA78E8}" srcOrd="0" destOrd="0" presId="urn:microsoft.com/office/officeart/2005/8/layout/process1"/>
    <dgm:cxn modelId="{96C4E582-1956-476F-948C-1EFDB6D7E09A}" srcId="{F8559BAA-CB5D-4A52-BDD5-F8F9A2CFB5FD}" destId="{48DFD52E-9032-4B0B-B42B-B5CE4EAECF88}" srcOrd="0" destOrd="0" parTransId="{3F9C7A5E-5134-41A0-A4FC-2E6BABC86667}" sibTransId="{19FFBCEF-18DA-49E0-AB8D-C7FD336D9FD1}"/>
    <dgm:cxn modelId="{63323C10-356A-42D6-8F27-A5AF703B3923}" type="presOf" srcId="{19FFBCEF-18DA-49E0-AB8D-C7FD336D9FD1}" destId="{45E2F1C6-7788-42D6-955B-DFAFA8AB72F2}" srcOrd="1" destOrd="0" presId="urn:microsoft.com/office/officeart/2005/8/layout/process1"/>
    <dgm:cxn modelId="{69BE9317-90AC-4C43-BC14-7DB5FF528139}" type="presOf" srcId="{48DFD52E-9032-4B0B-B42B-B5CE4EAECF88}" destId="{CE886298-B38A-4E70-B15F-2D0B7BD8D089}" srcOrd="0" destOrd="0" presId="urn:microsoft.com/office/officeart/2005/8/layout/process1"/>
    <dgm:cxn modelId="{3967AD9C-9A80-478E-8AFF-761EDBB82FDA}" type="presOf" srcId="{B1D440B7-3D24-4192-8EDE-45AB992F09B7}" destId="{E701931D-AC4B-469F-8F30-89EDDC6A26E9}" srcOrd="0" destOrd="0" presId="urn:microsoft.com/office/officeart/2005/8/layout/process1"/>
    <dgm:cxn modelId="{03C1C00D-02BC-4F85-BABC-6EC673412721}" type="presOf" srcId="{8897A7C6-5AF2-4570-80C5-17D4319D89DA}" destId="{9794297D-C607-48B0-AB92-E067E63C2A13}" srcOrd="0" destOrd="0" presId="urn:microsoft.com/office/officeart/2005/8/layout/process1"/>
    <dgm:cxn modelId="{8943708E-EF0A-47E4-B784-C327DE7366DC}" type="presOf" srcId="{F646DA1B-8A25-410C-A7CF-4266259151F9}" destId="{464A955B-95AC-41F4-8E18-5E3E005C3DEF}" srcOrd="1" destOrd="0" presId="urn:microsoft.com/office/officeart/2005/8/layout/process1"/>
    <dgm:cxn modelId="{F8588FC3-8E81-4D7B-BFFE-D0DF7CEEC52A}" type="presOf" srcId="{F646DA1B-8A25-410C-A7CF-4266259151F9}" destId="{4536F4EB-18D0-4E20-8E83-7B9B7801A300}" srcOrd="0" destOrd="0" presId="urn:microsoft.com/office/officeart/2005/8/layout/process1"/>
    <dgm:cxn modelId="{F9C4B745-46EF-4E55-A783-FB545221373C}" type="presParOf" srcId="{AE0F1A66-8FD5-454B-A680-211E30CA78E8}" destId="{CE886298-B38A-4E70-B15F-2D0B7BD8D089}" srcOrd="0" destOrd="0" presId="urn:microsoft.com/office/officeart/2005/8/layout/process1"/>
    <dgm:cxn modelId="{EE34EF06-B62A-46C9-9113-8834F07FC94F}" type="presParOf" srcId="{AE0F1A66-8FD5-454B-A680-211E30CA78E8}" destId="{A0282D61-790C-4599-8E4E-8309EABD9741}" srcOrd="1" destOrd="0" presId="urn:microsoft.com/office/officeart/2005/8/layout/process1"/>
    <dgm:cxn modelId="{5AE3EA0A-36C9-4667-86D4-9CCBBFDCABDD}" type="presParOf" srcId="{A0282D61-790C-4599-8E4E-8309EABD9741}" destId="{45E2F1C6-7788-42D6-955B-DFAFA8AB72F2}" srcOrd="0" destOrd="0" presId="urn:microsoft.com/office/officeart/2005/8/layout/process1"/>
    <dgm:cxn modelId="{4EC30251-98B8-4E5D-83FE-E9BA1C4E671A}" type="presParOf" srcId="{AE0F1A66-8FD5-454B-A680-211E30CA78E8}" destId="{E701931D-AC4B-469F-8F30-89EDDC6A26E9}" srcOrd="2" destOrd="0" presId="urn:microsoft.com/office/officeart/2005/8/layout/process1"/>
    <dgm:cxn modelId="{1A4D685D-8119-4952-83D4-269FD8365A01}" type="presParOf" srcId="{AE0F1A66-8FD5-454B-A680-211E30CA78E8}" destId="{4536F4EB-18D0-4E20-8E83-7B9B7801A300}" srcOrd="3" destOrd="0" presId="urn:microsoft.com/office/officeart/2005/8/layout/process1"/>
    <dgm:cxn modelId="{9AE52914-4D23-4BCB-BF66-B76D93CDF209}" type="presParOf" srcId="{4536F4EB-18D0-4E20-8E83-7B9B7801A300}" destId="{464A955B-95AC-41F4-8E18-5E3E005C3DEF}" srcOrd="0" destOrd="0" presId="urn:microsoft.com/office/officeart/2005/8/layout/process1"/>
    <dgm:cxn modelId="{3B8839AA-0D74-4DBE-B58E-425EEE6D13CB}" type="presParOf" srcId="{AE0F1A66-8FD5-454B-A680-211E30CA78E8}" destId="{9794297D-C607-48B0-AB92-E067E63C2A13}"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86298-B38A-4E70-B15F-2D0B7BD8D089}">
      <dsp:nvSpPr>
        <dsp:cNvPr id="0" name=""/>
        <dsp:cNvSpPr/>
      </dsp:nvSpPr>
      <dsp:spPr>
        <a:xfrm>
          <a:off x="8028" y="27686"/>
          <a:ext cx="2399677" cy="456742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AbilityOne manufacturing Agencies</a:t>
          </a:r>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r>
            <a:rPr lang="en-US" sz="1900" kern="1200" dirty="0" smtClean="0"/>
            <a:t>Wholesalers</a:t>
          </a:r>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r>
            <a:rPr lang="en-US" sz="1900" kern="1200" dirty="0" smtClean="0"/>
            <a:t>Small Businesses</a:t>
          </a:r>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r>
            <a:rPr lang="en-US" sz="1900" kern="1200" dirty="0" smtClean="0"/>
            <a:t>GSA</a:t>
          </a:r>
        </a:p>
        <a:p>
          <a:pPr lvl="0" algn="ctr" defTabSz="844550">
            <a:lnSpc>
              <a:spcPct val="90000"/>
            </a:lnSpc>
            <a:spcBef>
              <a:spcPct val="0"/>
            </a:spcBef>
            <a:spcAft>
              <a:spcPct val="35000"/>
            </a:spcAft>
          </a:pPr>
          <a:endParaRPr lang="en-US" sz="1900" kern="1200" dirty="0" smtClean="0"/>
        </a:p>
        <a:p>
          <a:pPr lvl="0" algn="ctr" defTabSz="844550">
            <a:lnSpc>
              <a:spcPct val="90000"/>
            </a:lnSpc>
            <a:spcBef>
              <a:spcPct val="0"/>
            </a:spcBef>
            <a:spcAft>
              <a:spcPct val="35000"/>
            </a:spcAft>
          </a:pPr>
          <a:r>
            <a:rPr lang="en-US" sz="1900" kern="1200" dirty="0" smtClean="0"/>
            <a:t>Other  Sources</a:t>
          </a:r>
        </a:p>
      </dsp:txBody>
      <dsp:txXfrm>
        <a:off x="78312" y="97970"/>
        <a:ext cx="2259109" cy="4426858"/>
      </dsp:txXfrm>
    </dsp:sp>
    <dsp:sp modelId="{A0282D61-790C-4599-8E4E-8309EABD9741}">
      <dsp:nvSpPr>
        <dsp:cNvPr id="0" name=""/>
        <dsp:cNvSpPr/>
      </dsp:nvSpPr>
      <dsp:spPr>
        <a:xfrm>
          <a:off x="2647674" y="2013839"/>
          <a:ext cx="508731" cy="59512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647674" y="2132863"/>
        <a:ext cx="356112" cy="357072"/>
      </dsp:txXfrm>
    </dsp:sp>
    <dsp:sp modelId="{E701931D-AC4B-469F-8F30-89EDDC6A26E9}">
      <dsp:nvSpPr>
        <dsp:cNvPr id="0" name=""/>
        <dsp:cNvSpPr/>
      </dsp:nvSpPr>
      <dsp:spPr>
        <a:xfrm>
          <a:off x="3367577" y="1591496"/>
          <a:ext cx="2399677" cy="1439806"/>
        </a:xfrm>
        <a:prstGeom prst="roundRect">
          <a:avLst>
            <a:gd name="adj" fmla="val 10000"/>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en-US" sz="1900" kern="1200" dirty="0"/>
        </a:p>
      </dsp:txBody>
      <dsp:txXfrm>
        <a:off x="3409747" y="1633666"/>
        <a:ext cx="2315337" cy="1355466"/>
      </dsp:txXfrm>
    </dsp:sp>
    <dsp:sp modelId="{4536F4EB-18D0-4E20-8E83-7B9B7801A300}">
      <dsp:nvSpPr>
        <dsp:cNvPr id="0" name=""/>
        <dsp:cNvSpPr/>
      </dsp:nvSpPr>
      <dsp:spPr>
        <a:xfrm>
          <a:off x="6007223" y="2013839"/>
          <a:ext cx="508731" cy="595120"/>
        </a:xfrm>
        <a:prstGeom prst="righ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6007223" y="2132863"/>
        <a:ext cx="356112" cy="357072"/>
      </dsp:txXfrm>
    </dsp:sp>
    <dsp:sp modelId="{9794297D-C607-48B0-AB92-E067E63C2A13}">
      <dsp:nvSpPr>
        <dsp:cNvPr id="0" name=""/>
        <dsp:cNvSpPr/>
      </dsp:nvSpPr>
      <dsp:spPr>
        <a:xfrm>
          <a:off x="6727126" y="1591496"/>
          <a:ext cx="2399677" cy="143980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Government Customers</a:t>
          </a:r>
          <a:endParaRPr lang="en-US" sz="1900" kern="1200" dirty="0"/>
        </a:p>
      </dsp:txBody>
      <dsp:txXfrm>
        <a:off x="6769296" y="1633666"/>
        <a:ext cx="2315337" cy="13554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8F9638F-D246-4B79-AE25-102F9F10D8AC}" type="datetimeFigureOut">
              <a:rPr lang="en-US" smtClean="0"/>
              <a:t>10/8/2018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289929-C2C5-4DCE-8967-DA8EF33234BA}" type="slidenum">
              <a:rPr lang="en-US" smtClean="0"/>
              <a:t>‹#›</a:t>
            </a:fld>
            <a:endParaRPr lang="en-US"/>
          </a:p>
        </p:txBody>
      </p:sp>
    </p:spTree>
    <p:extLst>
      <p:ext uri="{BB962C8B-B14F-4D97-AF65-F5344CB8AC3E}">
        <p14:creationId xmlns:p14="http://schemas.microsoft.com/office/powerpoint/2010/main" val="1669518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1</a:t>
            </a:fld>
            <a:endParaRPr lang="en-US"/>
          </a:p>
        </p:txBody>
      </p:sp>
    </p:spTree>
    <p:extLst>
      <p:ext uri="{BB962C8B-B14F-4D97-AF65-F5344CB8AC3E}">
        <p14:creationId xmlns:p14="http://schemas.microsoft.com/office/powerpoint/2010/main" val="397277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435909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12</a:t>
            </a:fld>
            <a:endParaRPr lang="en-US"/>
          </a:p>
        </p:txBody>
      </p:sp>
    </p:spTree>
    <p:extLst>
      <p:ext uri="{BB962C8B-B14F-4D97-AF65-F5344CB8AC3E}">
        <p14:creationId xmlns:p14="http://schemas.microsoft.com/office/powerpoint/2010/main" val="2228595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2</a:t>
            </a:fld>
            <a:endParaRPr lang="en-US"/>
          </a:p>
        </p:txBody>
      </p:sp>
    </p:spTree>
    <p:extLst>
      <p:ext uri="{BB962C8B-B14F-4D97-AF65-F5344CB8AC3E}">
        <p14:creationId xmlns:p14="http://schemas.microsoft.com/office/powerpoint/2010/main" val="3565995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3</a:t>
            </a:fld>
            <a:endParaRPr lang="en-US"/>
          </a:p>
        </p:txBody>
      </p:sp>
    </p:spTree>
    <p:extLst>
      <p:ext uri="{BB962C8B-B14F-4D97-AF65-F5344CB8AC3E}">
        <p14:creationId xmlns:p14="http://schemas.microsoft.com/office/powerpoint/2010/main" val="2709159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5</a:t>
            </a:fld>
            <a:endParaRPr lang="en-US"/>
          </a:p>
        </p:txBody>
      </p:sp>
    </p:spTree>
    <p:extLst>
      <p:ext uri="{BB962C8B-B14F-4D97-AF65-F5344CB8AC3E}">
        <p14:creationId xmlns:p14="http://schemas.microsoft.com/office/powerpoint/2010/main" val="3928786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6</a:t>
            </a:fld>
            <a:endParaRPr lang="en-US"/>
          </a:p>
        </p:txBody>
      </p:sp>
    </p:spTree>
    <p:extLst>
      <p:ext uri="{BB962C8B-B14F-4D97-AF65-F5344CB8AC3E}">
        <p14:creationId xmlns:p14="http://schemas.microsoft.com/office/powerpoint/2010/main" val="65657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7</a:t>
            </a:fld>
            <a:endParaRPr lang="en-US"/>
          </a:p>
        </p:txBody>
      </p:sp>
    </p:spTree>
    <p:extLst>
      <p:ext uri="{BB962C8B-B14F-4D97-AF65-F5344CB8AC3E}">
        <p14:creationId xmlns:p14="http://schemas.microsoft.com/office/powerpoint/2010/main" val="51754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8</a:t>
            </a:fld>
            <a:endParaRPr lang="en-US"/>
          </a:p>
        </p:txBody>
      </p:sp>
    </p:spTree>
    <p:extLst>
      <p:ext uri="{BB962C8B-B14F-4D97-AF65-F5344CB8AC3E}">
        <p14:creationId xmlns:p14="http://schemas.microsoft.com/office/powerpoint/2010/main" val="1164888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9</a:t>
            </a:fld>
            <a:endParaRPr lang="en-US"/>
          </a:p>
        </p:txBody>
      </p:sp>
    </p:spTree>
    <p:extLst>
      <p:ext uri="{BB962C8B-B14F-4D97-AF65-F5344CB8AC3E}">
        <p14:creationId xmlns:p14="http://schemas.microsoft.com/office/powerpoint/2010/main" val="611601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289929-C2C5-4DCE-8967-DA8EF33234BA}" type="slidenum">
              <a:rPr lang="en-US" smtClean="0"/>
              <a:t>10</a:t>
            </a:fld>
            <a:endParaRPr lang="en-US"/>
          </a:p>
        </p:txBody>
      </p:sp>
    </p:spTree>
    <p:extLst>
      <p:ext uri="{BB962C8B-B14F-4D97-AF65-F5344CB8AC3E}">
        <p14:creationId xmlns:p14="http://schemas.microsoft.com/office/powerpoint/2010/main" val="181653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C85103-E4E1-4CB3-8398-6E830B5C026E}"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2413285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628C9D-666D-439B-9147-9201D548C5B4}"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252193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D053A9-8999-4EE9-B264-E926BC3FAF32}"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198378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04F86-7B08-4CF7-9DBA-F0C331E369AD}" type="datetime1">
              <a:rPr lang="en-US" smtClean="0">
                <a:solidFill>
                  <a:prstClr val="black">
                    <a:tint val="75000"/>
                  </a:prstClr>
                </a:solidFill>
              </a:rPr>
              <a:pPr/>
              <a:t>10/8/2018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a:solidFill>
                <a:prstClr val="black">
                  <a:tint val="75000"/>
                </a:prstClr>
              </a:solidFill>
            </a:endParaRPr>
          </a:p>
        </p:txBody>
      </p:sp>
      <p:pic>
        <p:nvPicPr>
          <p:cNvPr id="7" name="Picture 6" descr="NIB_PPT_Template_Cel75Yrs_low-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8934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213ADA-1F62-438D-94D3-63422C92B15E}" type="datetime1">
              <a:rPr lang="en-US" smtClean="0">
                <a:solidFill>
                  <a:prstClr val="black">
                    <a:tint val="75000"/>
                  </a:prstClr>
                </a:solidFill>
              </a:rPr>
              <a:pPr/>
              <a:t>10/8/2018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rot="5400000">
            <a:off x="-87973" y="671646"/>
            <a:ext cx="789780" cy="211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097697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AB03E8-4623-4194-AF5C-4801E572F5AE}"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759049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0D7801-4E9D-44E5-8661-9FCC2836B9DF}" type="datetime1">
              <a:rPr lang="en-US" smtClean="0">
                <a:solidFill>
                  <a:prstClr val="black">
                    <a:tint val="75000"/>
                  </a:prstClr>
                </a:solidFill>
              </a:rPr>
              <a:pPr/>
              <a:t>10/8/2018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userDrawn="1"/>
        </p:nvCxnSpPr>
        <p:spPr>
          <a:xfrm rot="5400000">
            <a:off x="-265641" y="845874"/>
            <a:ext cx="1143000" cy="211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27875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B79BA6-29EA-4838-A493-7408EEA3D718}" type="datetime1">
              <a:rPr lang="en-US" smtClean="0">
                <a:solidFill>
                  <a:prstClr val="black">
                    <a:tint val="75000"/>
                  </a:prstClr>
                </a:solidFill>
              </a:rPr>
              <a:pPr/>
              <a:t>10/8/2018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a:solidFill>
                <a:prstClr val="black">
                  <a:tint val="75000"/>
                </a:prstClr>
              </a:solidFill>
            </a:endParaRPr>
          </a:p>
        </p:txBody>
      </p:sp>
      <p:cxnSp>
        <p:nvCxnSpPr>
          <p:cNvPr id="10" name="Straight Connector 9"/>
          <p:cNvCxnSpPr/>
          <p:nvPr userDrawn="1"/>
        </p:nvCxnSpPr>
        <p:spPr>
          <a:xfrm rot="5400000">
            <a:off x="-265641" y="845874"/>
            <a:ext cx="1143000" cy="211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08591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B6B1D-85AF-432F-A12A-CBA43963E949}" type="datetime1">
              <a:rPr lang="en-US" smtClean="0">
                <a:solidFill>
                  <a:prstClr val="black">
                    <a:tint val="75000"/>
                  </a:prstClr>
                </a:solidFill>
              </a:rPr>
              <a:pPr/>
              <a:t>10/8/2018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a:solidFill>
                <a:prstClr val="black">
                  <a:tint val="75000"/>
                </a:prstClr>
              </a:solidFill>
            </a:endParaRPr>
          </a:p>
        </p:txBody>
      </p:sp>
      <p:cxnSp>
        <p:nvCxnSpPr>
          <p:cNvPr id="6" name="Straight Connector 5"/>
          <p:cNvCxnSpPr/>
          <p:nvPr userDrawn="1"/>
        </p:nvCxnSpPr>
        <p:spPr>
          <a:xfrm rot="5400000">
            <a:off x="-265641" y="845874"/>
            <a:ext cx="1143000" cy="211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15538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5084A-2404-416F-B40C-1037A922B1B0}" type="datetime1">
              <a:rPr lang="en-US" smtClean="0">
                <a:solidFill>
                  <a:prstClr val="black">
                    <a:tint val="75000"/>
                  </a:prstClr>
                </a:solidFill>
              </a:rPr>
              <a:pPr/>
              <a:t>10/8/2018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897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F0FAD9-C798-432C-AB32-717CA0167E1C}" type="datetime1">
              <a:rPr lang="en-US" smtClean="0">
                <a:solidFill>
                  <a:prstClr val="black">
                    <a:tint val="75000"/>
                  </a:prstClr>
                </a:solidFill>
              </a:rPr>
              <a:pPr/>
              <a:t>10/8/2018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18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0F1C4A-CBD2-4988-BC82-5983C709ACAE}"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2534308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E449C-FCCF-4BC9-B93A-62ADF2872597}" type="datetime1">
              <a:rPr lang="en-US" smtClean="0">
                <a:solidFill>
                  <a:prstClr val="black">
                    <a:tint val="75000"/>
                  </a:prstClr>
                </a:solidFill>
              </a:rPr>
              <a:pPr/>
              <a:t>10/8/2018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9228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62070C-DC4D-48A3-8794-C7CB3874B25C}" type="datetime1">
              <a:rPr lang="en-US" smtClean="0">
                <a:solidFill>
                  <a:prstClr val="black">
                    <a:tint val="75000"/>
                  </a:prstClr>
                </a:solidFill>
              </a:rPr>
              <a:pPr/>
              <a:t>10/8/2018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rot="5400000">
            <a:off x="-265641" y="845874"/>
            <a:ext cx="1143000" cy="2117"/>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42529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B03E8-4623-4194-AF5C-4801E572F5AE}" type="datetime1">
              <a:rPr lang="en-US" smtClean="0">
                <a:solidFill>
                  <a:prstClr val="black">
                    <a:tint val="75000"/>
                  </a:prstClr>
                </a:solidFill>
              </a:rPr>
              <a:pPr/>
              <a:t>10/8/2018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979039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smtClean="0"/>
              <a:t>Contacts</a:t>
            </a:r>
            <a:endParaRPr lang="en-US" dirty="0"/>
          </a:p>
        </p:txBody>
      </p:sp>
      <p:sp>
        <p:nvSpPr>
          <p:cNvPr id="3" name="Date Placeholder 2"/>
          <p:cNvSpPr>
            <a:spLocks noGrp="1"/>
          </p:cNvSpPr>
          <p:nvPr>
            <p:ph type="dt" sz="half" idx="10"/>
          </p:nvPr>
        </p:nvSpPr>
        <p:spPr/>
        <p:txBody>
          <a:bodyPr/>
          <a:lstStyle/>
          <a:p>
            <a:fld id="{1DBE1430-F8D3-4B27-A73D-5507E197CEA6}" type="datetime1">
              <a:rPr lang="en-US" smtClean="0">
                <a:solidFill>
                  <a:prstClr val="black">
                    <a:tint val="75000"/>
                  </a:prstClr>
                </a:solidFill>
              </a:rPr>
              <a:pPr/>
              <a:t>10/8/2018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DA2476C-FA38-814D-984D-2BDF74F0591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105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8F33B-A9FC-4A2F-822C-BD5939AAC9F7}" type="datetime1">
              <a:rPr lang="en-US" smtClean="0"/>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716122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32AD59-2A9B-4C45-A369-70CD62352E72}" type="datetime1">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780189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943466-83A0-4688-9188-5C9B82FD4337}" type="datetime1">
              <a:rPr lang="en-US" smtClean="0"/>
              <a:t>10/8/2018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409034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FABE67-69C6-4962-A6D8-43A59632382E}" type="datetime1">
              <a:rPr lang="en-US" smtClean="0"/>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4068640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C17DA-D0E5-4127-A22B-24A3E239275A}" type="datetime1">
              <a:rPr lang="en-US" smtClean="0"/>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160966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963281-2C4F-459A-89A8-84105A0E94A5}" type="datetime1">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3990333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3A134B-F0B3-4D82-BFE2-830E969FB122}" type="datetime1">
              <a:rPr lang="en-US" smtClean="0"/>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FE5830-4193-48F3-B940-6CCCA17E662E}" type="slidenum">
              <a:rPr lang="en-US" smtClean="0"/>
              <a:t>‹#›</a:t>
            </a:fld>
            <a:endParaRPr lang="en-US"/>
          </a:p>
        </p:txBody>
      </p:sp>
    </p:spTree>
    <p:extLst>
      <p:ext uri="{BB962C8B-B14F-4D97-AF65-F5344CB8AC3E}">
        <p14:creationId xmlns:p14="http://schemas.microsoft.com/office/powerpoint/2010/main" val="75937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7AE39-474C-4729-9871-706B58867EFE}" type="datetime1">
              <a:rPr lang="en-US" smtClean="0"/>
              <a:t>10/8/2018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FE5830-4193-48F3-B940-6CCCA17E662E}" type="slidenum">
              <a:rPr lang="en-US" smtClean="0"/>
              <a:t>‹#›</a:t>
            </a:fld>
            <a:endParaRPr lang="en-US"/>
          </a:p>
        </p:txBody>
      </p:sp>
    </p:spTree>
    <p:extLst>
      <p:ext uri="{BB962C8B-B14F-4D97-AF65-F5344CB8AC3E}">
        <p14:creationId xmlns:p14="http://schemas.microsoft.com/office/powerpoint/2010/main" val="306327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fontAlgn="base">
              <a:spcBef>
                <a:spcPct val="0"/>
              </a:spcBef>
              <a:spcAft>
                <a:spcPct val="0"/>
              </a:spcAft>
            </a:pPr>
            <a:fld id="{1AAB03E8-4623-4194-AF5C-4801E572F5AE}" type="datetime1">
              <a:rPr lang="en-US">
                <a:solidFill>
                  <a:prstClr val="black">
                    <a:tint val="75000"/>
                  </a:prstClr>
                </a:solidFill>
                <a:latin typeface="Arial" charset="0"/>
                <a:ea typeface="ヒラギノ角ゴ Pro W3" pitchFamily="-65" charset="-128"/>
              </a:rPr>
              <a:pPr defTabSz="457200" fontAlgn="base">
                <a:spcBef>
                  <a:spcPct val="0"/>
                </a:spcBef>
                <a:spcAft>
                  <a:spcPct val="0"/>
                </a:spcAft>
              </a:pPr>
              <a:t>10/8/2018</a:t>
            </a:fld>
            <a:endParaRPr lang="en-US" dirty="0">
              <a:solidFill>
                <a:prstClr val="black">
                  <a:tint val="75000"/>
                </a:prstClr>
              </a:solidFill>
              <a:latin typeface="Arial" charset="0"/>
              <a:ea typeface="ヒラギノ角ゴ Pro W3" pitchFamily="-65" charset="-128"/>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fontAlgn="base">
              <a:spcBef>
                <a:spcPct val="0"/>
              </a:spcBef>
              <a:spcAft>
                <a:spcPct val="0"/>
              </a:spcAft>
            </a:pPr>
            <a:endParaRPr lang="en-US" dirty="0">
              <a:solidFill>
                <a:prstClr val="black">
                  <a:tint val="75000"/>
                </a:prstClr>
              </a:solidFill>
              <a:latin typeface="Arial" charset="0"/>
              <a:ea typeface="ヒラギノ角ゴ Pro W3" pitchFamily="-65" charset="-128"/>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fontAlgn="base">
              <a:spcBef>
                <a:spcPct val="0"/>
              </a:spcBef>
              <a:spcAft>
                <a:spcPct val="0"/>
              </a:spcAft>
            </a:pPr>
            <a:fld id="{8DA2476C-FA38-814D-984D-2BDF74F05914}" type="slidenum">
              <a:rPr lang="en-US">
                <a:solidFill>
                  <a:prstClr val="black">
                    <a:tint val="75000"/>
                  </a:prstClr>
                </a:solidFill>
                <a:latin typeface="Arial" charset="0"/>
                <a:ea typeface="ヒラギノ角ゴ Pro W3" pitchFamily="-65" charset="-128"/>
              </a:rPr>
              <a:pPr defTabSz="457200" fontAlgn="base">
                <a:spcBef>
                  <a:spcPct val="0"/>
                </a:spcBef>
                <a:spcAft>
                  <a:spcPct val="0"/>
                </a:spcAft>
              </a:pPr>
              <a:t>‹#›</a:t>
            </a:fld>
            <a:endParaRPr lang="en-US" dirty="0">
              <a:solidFill>
                <a:prstClr val="black">
                  <a:tint val="75000"/>
                </a:prstClr>
              </a:solidFill>
              <a:latin typeface="Arial" charset="0"/>
              <a:ea typeface="ヒラギノ角ゴ Pro W3" pitchFamily="-65" charset="-128"/>
            </a:endParaRPr>
          </a:p>
        </p:txBody>
      </p:sp>
    </p:spTree>
    <p:extLst>
      <p:ext uri="{BB962C8B-B14F-4D97-AF65-F5344CB8AC3E}">
        <p14:creationId xmlns:p14="http://schemas.microsoft.com/office/powerpoint/2010/main" val="11656668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qbudzynski@bism.org" TargetMode="External"/><Relationship Id="rId5" Type="http://schemas.openxmlformats.org/officeDocument/2006/relationships/hyperlink" Target="http://www.bism.org/federal"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png"/><Relationship Id="rId21" Type="http://schemas.openxmlformats.org/officeDocument/2006/relationships/image" Target="../media/image21.jpg"/><Relationship Id="rId7" Type="http://schemas.openxmlformats.org/officeDocument/2006/relationships/diagramColors" Target="../diagrams/colors1.xm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20.gif"/><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11.png"/><Relationship Id="rId24" Type="http://schemas.openxmlformats.org/officeDocument/2006/relationships/image" Target="../media/image6.png"/><Relationship Id="rId5" Type="http://schemas.openxmlformats.org/officeDocument/2006/relationships/diagramLayout" Target="../diagrams/layout1.xml"/><Relationship Id="rId15" Type="http://schemas.openxmlformats.org/officeDocument/2006/relationships/image" Target="../media/image15.jpg"/><Relationship Id="rId23" Type="http://schemas.openxmlformats.org/officeDocument/2006/relationships/image" Target="../media/image23.jpg"/><Relationship Id="rId10" Type="http://schemas.microsoft.com/office/2007/relationships/hdphoto" Target="../media/hdphoto1.wdp"/><Relationship Id="rId19" Type="http://schemas.openxmlformats.org/officeDocument/2006/relationships/image" Target="../media/image19.gif"/><Relationship Id="rId4" Type="http://schemas.openxmlformats.org/officeDocument/2006/relationships/diagramData" Target="../diagrams/data1.xml"/><Relationship Id="rId9" Type="http://schemas.openxmlformats.org/officeDocument/2006/relationships/image" Target="../media/image9.png"/><Relationship Id="rId14" Type="http://schemas.openxmlformats.org/officeDocument/2006/relationships/image" Target="../media/image14.jpg"/><Relationship Id="rId22"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www.shopbism.com/" TargetMode="External"/><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3838" y="646014"/>
            <a:ext cx="2267717" cy="4870714"/>
          </a:xfrm>
          <a:prstGeom prst="rect">
            <a:avLst/>
          </a:prstGeom>
        </p:spPr>
      </p:pic>
      <p:pic>
        <p:nvPicPr>
          <p:cNvPr id="9" name="Picture 8"/>
          <p:cNvPicPr>
            <a:picLocks noChangeAspect="1"/>
          </p:cNvPicPr>
          <p:nvPr/>
        </p:nvPicPr>
        <p:blipFill>
          <a:blip r:embed="rId4"/>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1</a:t>
            </a:fld>
            <a:endParaRPr lang="en-US" dirty="0"/>
          </a:p>
        </p:txBody>
      </p:sp>
      <p:pic>
        <p:nvPicPr>
          <p:cNvPr id="10" name="Picture 9"/>
          <p:cNvPicPr>
            <a:picLocks noChangeAspect="1"/>
          </p:cNvPicPr>
          <p:nvPr/>
        </p:nvPicPr>
        <p:blipFill>
          <a:blip r:embed="rId5"/>
          <a:stretch>
            <a:fillRect/>
          </a:stretch>
        </p:blipFill>
        <p:spPr>
          <a:xfrm>
            <a:off x="1060671" y="466589"/>
            <a:ext cx="2891250" cy="291375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892" y="4118357"/>
            <a:ext cx="9386509" cy="517091"/>
          </a:xfrm>
          <a:prstGeom prst="rect">
            <a:avLst/>
          </a:prstGeom>
        </p:spPr>
      </p:pic>
      <p:pic>
        <p:nvPicPr>
          <p:cNvPr id="13" name="Picture 12"/>
          <p:cNvPicPr>
            <a:picLocks noChangeAspect="1"/>
          </p:cNvPicPr>
          <p:nvPr/>
        </p:nvPicPr>
        <p:blipFill>
          <a:blip r:embed="rId7"/>
          <a:stretch>
            <a:fillRect/>
          </a:stretch>
        </p:blipFill>
        <p:spPr>
          <a:xfrm>
            <a:off x="4167553" y="917418"/>
            <a:ext cx="5656285" cy="2012092"/>
          </a:xfrm>
          <a:prstGeom prst="rect">
            <a:avLst/>
          </a:prstGeom>
        </p:spPr>
      </p:pic>
    </p:spTree>
    <p:extLst>
      <p:ext uri="{BB962C8B-B14F-4D97-AF65-F5344CB8AC3E}">
        <p14:creationId xmlns:p14="http://schemas.microsoft.com/office/powerpoint/2010/main" val="39576061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10</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488" y="133004"/>
            <a:ext cx="8617560" cy="5591017"/>
          </a:xfrm>
          <a:prstGeom prst="rect">
            <a:avLst/>
          </a:prstGeom>
        </p:spPr>
      </p:pic>
    </p:spTree>
    <p:extLst>
      <p:ext uri="{BB962C8B-B14F-4D97-AF65-F5344CB8AC3E}">
        <p14:creationId xmlns:p14="http://schemas.microsoft.com/office/powerpoint/2010/main" val="3661829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solidFill>
                  <a:prstClr val="black">
                    <a:tint val="75000"/>
                  </a:prstClr>
                </a:solidFill>
              </a:rPr>
              <a:pPr/>
              <a:t>11</a:t>
            </a:fld>
            <a:endParaRPr lang="en-US" dirty="0">
              <a:solidFill>
                <a:prstClr val="black">
                  <a:tint val="75000"/>
                </a:prstClr>
              </a:solidFil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741" y="3704489"/>
            <a:ext cx="2336396" cy="1752297"/>
          </a:xfrm>
          <a:prstGeom prst="rect">
            <a:avLst/>
          </a:prstGeom>
        </p:spPr>
      </p:pic>
      <p:pic>
        <p:nvPicPr>
          <p:cNvPr id="8" name="Picture 5" descr="NEO Shot 1.jpg"/>
          <p:cNvPicPr>
            <a:picLocks noChangeAspect="1"/>
          </p:cNvPicPr>
          <p:nvPr/>
        </p:nvPicPr>
        <p:blipFill>
          <a:blip r:embed="rId5"/>
          <a:srcRect l="22726" t="21211"/>
          <a:stretch>
            <a:fillRect/>
          </a:stretch>
        </p:blipFill>
        <p:spPr bwMode="auto">
          <a:xfrm>
            <a:off x="9203568" y="3704455"/>
            <a:ext cx="2271984" cy="1737722"/>
          </a:xfrm>
          <a:prstGeom prst="rect">
            <a:avLst/>
          </a:prstGeom>
          <a:noFill/>
          <a:ln w="9525">
            <a:solidFill>
              <a:schemeClr val="accent5"/>
            </a:solidFill>
            <a:miter lim="800000"/>
            <a:headEnd/>
            <a:tailEnd/>
          </a:ln>
        </p:spPr>
      </p:pic>
      <p:sp>
        <p:nvSpPr>
          <p:cNvPr id="3" name="Rectangle 2"/>
          <p:cNvSpPr/>
          <p:nvPr/>
        </p:nvSpPr>
        <p:spPr>
          <a:xfrm>
            <a:off x="1830195" y="0"/>
            <a:ext cx="7849007" cy="4555093"/>
          </a:xfrm>
          <a:prstGeom prst="rect">
            <a:avLst/>
          </a:prstGeom>
          <a:noFill/>
        </p:spPr>
        <p:txBody>
          <a:bodyPr wrap="none" lIns="91440" tIns="45720" rIns="91440" bIns="45720">
            <a:spAutoFit/>
          </a:bodyPr>
          <a:lstStyle/>
          <a:p>
            <a:pPr algn="ctr"/>
            <a:r>
              <a:rPr lang="en-US" sz="32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BISM Operated BSCs</a:t>
            </a:r>
          </a:p>
          <a:p>
            <a:pPr algn="ctr"/>
            <a:endParaRPr lang="en-US" sz="1200" b="1" cap="none" spc="0"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marL="457200" indent="-457200" algn="ctr">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rPr>
              <a:t>Dover AFB, Delaware</a:t>
            </a:r>
          </a:p>
          <a:p>
            <a:pPr marL="457200" indent="-457200" algn="ctr">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rPr>
              <a:t>Joint Base Anacostia-</a:t>
            </a:r>
            <a:r>
              <a:rPr lang="en-US" sz="2400" dirty="0" err="1" smtClean="0">
                <a:ln w="0"/>
                <a:effectLst>
                  <a:outerShdw blurRad="38100" dist="19050" dir="2700000" algn="tl" rotWithShape="0">
                    <a:schemeClr val="dk1">
                      <a:alpha val="40000"/>
                    </a:schemeClr>
                  </a:outerShdw>
                </a:effectLst>
              </a:rPr>
              <a:t>Bolling</a:t>
            </a:r>
            <a:r>
              <a:rPr lang="en-US" sz="2400" dirty="0" smtClean="0">
                <a:ln w="0"/>
                <a:effectLst>
                  <a:outerShdw blurRad="38100" dist="19050" dir="2700000" algn="tl" rotWithShape="0">
                    <a:schemeClr val="dk1">
                      <a:alpha val="40000"/>
                    </a:schemeClr>
                  </a:outerShdw>
                </a:effectLst>
              </a:rPr>
              <a:t>, DC</a:t>
            </a:r>
          </a:p>
          <a:p>
            <a:pPr marL="457200" indent="-457200" algn="ctr">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rPr>
              <a:t>Defense Intelligence Agencies: DC &amp; Reston, VA</a:t>
            </a:r>
          </a:p>
          <a:p>
            <a:pPr marL="457200" indent="-457200" algn="ctr">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rPr>
              <a:t>Aberdeen Proving Grounds &amp; Edgewood (APG South, MD)</a:t>
            </a:r>
          </a:p>
          <a:p>
            <a:pPr marL="457200" indent="-457200" algn="ctr">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rPr>
              <a:t>Fort Knox, Kentucky</a:t>
            </a:r>
          </a:p>
          <a:p>
            <a:pPr marL="457200" indent="-457200" algn="ctr">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rPr>
              <a:t>Joint Base Andrews, MD</a:t>
            </a:r>
          </a:p>
          <a:p>
            <a:pPr marL="457200" indent="-457200" algn="ctr">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rPr>
              <a:t>Fort Meade, MD (Coming Soon)</a:t>
            </a:r>
          </a:p>
          <a:p>
            <a:pPr marL="457200" indent="-457200" algn="ctr">
              <a:buFont typeface="Arial" panose="020B0604020202020204" pitchFamily="34" charset="0"/>
              <a:buChar char="•"/>
            </a:pPr>
            <a:r>
              <a:rPr lang="en-US" sz="2400" dirty="0" smtClean="0">
                <a:ln w="0"/>
                <a:effectLst>
                  <a:outerShdw blurRad="38100" dist="19050" dir="2700000" algn="tl" rotWithShape="0">
                    <a:schemeClr val="dk1">
                      <a:alpha val="40000"/>
                    </a:schemeClr>
                  </a:outerShdw>
                </a:effectLst>
              </a:rPr>
              <a:t>Ecommerce:  </a:t>
            </a:r>
            <a:r>
              <a:rPr lang="en-US" sz="2400" dirty="0" err="1" smtClean="0">
                <a:ln w="0"/>
                <a:effectLst>
                  <a:outerShdw blurRad="38100" dist="19050" dir="2700000" algn="tl" rotWithShape="0">
                    <a:schemeClr val="dk1">
                      <a:alpha val="40000"/>
                    </a:schemeClr>
                  </a:outerShdw>
                </a:effectLst>
              </a:rPr>
              <a:t>ShopBISM.Com</a:t>
            </a:r>
            <a:endParaRPr lang="en-US" sz="2800" dirty="0">
              <a:ln w="0"/>
              <a:effectLst>
                <a:outerShdw blurRad="38100" dist="19050" dir="2700000" algn="tl" rotWithShape="0">
                  <a:schemeClr val="dk1">
                    <a:alpha val="40000"/>
                  </a:schemeClr>
                </a:outerShdw>
              </a:effectLst>
            </a:endParaRPr>
          </a:p>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11" name="Picture 10"/>
          <p:cNvPicPr>
            <a:picLocks noChangeAspect="1"/>
          </p:cNvPicPr>
          <p:nvPr/>
        </p:nvPicPr>
        <p:blipFill>
          <a:blip r:embed="rId6"/>
          <a:stretch>
            <a:fillRect/>
          </a:stretch>
        </p:blipFill>
        <p:spPr>
          <a:xfrm>
            <a:off x="3937000" y="4003718"/>
            <a:ext cx="4084782" cy="1453068"/>
          </a:xfrm>
          <a:prstGeom prst="rect">
            <a:avLst/>
          </a:prstGeom>
        </p:spPr>
      </p:pic>
    </p:spTree>
    <p:extLst>
      <p:ext uri="{BB962C8B-B14F-4D97-AF65-F5344CB8AC3E}">
        <p14:creationId xmlns:p14="http://schemas.microsoft.com/office/powerpoint/2010/main" val="1187810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12</a:t>
            </a:fld>
            <a:endParaRPr lang="en-US" dirty="0"/>
          </a:p>
        </p:txBody>
      </p:sp>
      <p:sp>
        <p:nvSpPr>
          <p:cNvPr id="17" name="Title 1"/>
          <p:cNvSpPr txBox="1">
            <a:spLocks/>
          </p:cNvSpPr>
          <p:nvPr/>
        </p:nvSpPr>
        <p:spPr>
          <a:xfrm>
            <a:off x="2980584" y="247827"/>
            <a:ext cx="5936326" cy="77508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Arial" panose="020B0604020202020204" pitchFamily="34" charset="0"/>
                <a:cs typeface="Arial" panose="020B0604020202020204" pitchFamily="34" charset="0"/>
              </a:rPr>
              <a:t>Thank You For Your Support!</a:t>
            </a:r>
            <a:endParaRPr lang="en-US" sz="3200" b="1"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493" y="5143621"/>
            <a:ext cx="9386509" cy="517091"/>
          </a:xfrm>
          <a:prstGeom prst="rect">
            <a:avLst/>
          </a:prstGeom>
        </p:spPr>
      </p:pic>
      <p:sp>
        <p:nvSpPr>
          <p:cNvPr id="3" name="Rectangle 2"/>
          <p:cNvSpPr/>
          <p:nvPr/>
        </p:nvSpPr>
        <p:spPr>
          <a:xfrm>
            <a:off x="293915" y="4689817"/>
            <a:ext cx="12145984" cy="353943"/>
          </a:xfrm>
          <a:prstGeom prst="rect">
            <a:avLst/>
          </a:prstGeom>
        </p:spPr>
        <p:txBody>
          <a:bodyPr wrap="square">
            <a:spAutoFit/>
          </a:bodyPr>
          <a:lstStyle/>
          <a:p>
            <a:pPr fontAlgn="base"/>
            <a:r>
              <a:rPr lang="en-US" sz="1700" b="1" cap="all" dirty="0">
                <a:solidFill>
                  <a:srgbClr val="000000"/>
                </a:solidFill>
                <a:latin typeface="Arial" panose="020B0604020202020204" pitchFamily="34" charset="0"/>
                <a:cs typeface="Arial" panose="020B0604020202020204" pitchFamily="34" charset="0"/>
              </a:rPr>
              <a:t>7 OUT OF EVERY 10 WORKING-AGE </a:t>
            </a:r>
            <a:r>
              <a:rPr lang="en-US" sz="1700" b="1" cap="all" dirty="0" smtClean="0">
                <a:solidFill>
                  <a:srgbClr val="000000"/>
                </a:solidFill>
                <a:latin typeface="Arial" panose="020B0604020202020204" pitchFamily="34" charset="0"/>
                <a:cs typeface="Arial" panose="020B0604020202020204" pitchFamily="34" charset="0"/>
              </a:rPr>
              <a:t>Blind AMERICANS ARE </a:t>
            </a:r>
            <a:r>
              <a:rPr lang="en-US" sz="1700" b="1" cap="all" dirty="0" err="1" smtClean="0">
                <a:solidFill>
                  <a:srgbClr val="000000"/>
                </a:solidFill>
                <a:latin typeface="Arial" panose="020B0604020202020204" pitchFamily="34" charset="0"/>
                <a:cs typeface="Arial" panose="020B0604020202020204" pitchFamily="34" charset="0"/>
              </a:rPr>
              <a:t>uNEMPLOYED</a:t>
            </a:r>
            <a:r>
              <a:rPr lang="en-US" sz="1700" b="1" cap="all" dirty="0" smtClean="0">
                <a:solidFill>
                  <a:srgbClr val="000000"/>
                </a:solidFill>
                <a:latin typeface="Arial" panose="020B0604020202020204" pitchFamily="34" charset="0"/>
                <a:cs typeface="Arial" panose="020B0604020202020204" pitchFamily="34" charset="0"/>
              </a:rPr>
              <a:t>, you can help change that! </a:t>
            </a:r>
            <a:endParaRPr lang="en-US" sz="1700" b="1" cap="all" dirty="0">
              <a:solidFill>
                <a:srgbClr val="000000"/>
              </a:solidFill>
              <a:latin typeface="Arial" panose="020B0604020202020204" pitchFamily="34" charset="0"/>
              <a:cs typeface="Arial" panose="020B0604020202020204" pitchFamily="34" charset="0"/>
            </a:endParaRPr>
          </a:p>
        </p:txBody>
      </p:sp>
      <p:sp>
        <p:nvSpPr>
          <p:cNvPr id="4" name="TextBox 3"/>
          <p:cNvSpPr txBox="1"/>
          <p:nvPr/>
        </p:nvSpPr>
        <p:spPr>
          <a:xfrm>
            <a:off x="1022465" y="1970117"/>
            <a:ext cx="10432473" cy="1631216"/>
          </a:xfrm>
          <a:prstGeom prst="rect">
            <a:avLst/>
          </a:prstGeom>
          <a:noFill/>
        </p:spPr>
        <p:txBody>
          <a:bodyPr wrap="square" rtlCol="0">
            <a:spAutoFit/>
          </a:bodyPr>
          <a:lstStyle/>
          <a:p>
            <a:r>
              <a:rPr lang="en-US" sz="2000" dirty="0" smtClean="0">
                <a:latin typeface="Myriad Pro" panose="020B0503030403020204" pitchFamily="34" charset="0"/>
              </a:rPr>
              <a:t>For more information or to get contact info for your BSC, visit </a:t>
            </a:r>
            <a:r>
              <a:rPr lang="en-US" sz="2000" dirty="0" smtClean="0">
                <a:latin typeface="Myriad Pro" panose="020B0503030403020204" pitchFamily="34" charset="0"/>
                <a:hlinkClick r:id="rId5"/>
              </a:rPr>
              <a:t>www.bism.org/federal</a:t>
            </a:r>
            <a:r>
              <a:rPr lang="en-US" sz="2000" dirty="0" smtClean="0">
                <a:latin typeface="Myriad Pro" panose="020B0503030403020204" pitchFamily="34" charset="0"/>
              </a:rPr>
              <a:t> </a:t>
            </a:r>
          </a:p>
          <a:p>
            <a:endParaRPr lang="en-US" sz="2000" dirty="0">
              <a:latin typeface="Myriad Pro" panose="020B0503030403020204" pitchFamily="34" charset="0"/>
            </a:endParaRPr>
          </a:p>
          <a:p>
            <a:r>
              <a:rPr lang="en-US" sz="2000" dirty="0" smtClean="0">
                <a:latin typeface="Myriad Pro" panose="020B0503030403020204" pitchFamily="34" charset="0"/>
              </a:rPr>
              <a:t>Or contact: </a:t>
            </a:r>
            <a:r>
              <a:rPr lang="en-US" sz="2000" b="1" dirty="0" smtClean="0">
                <a:solidFill>
                  <a:srgbClr val="0070C0"/>
                </a:solidFill>
                <a:latin typeface="Myriad Pro" panose="020B0503030403020204" pitchFamily="34" charset="0"/>
              </a:rPr>
              <a:t>Quynh </a:t>
            </a:r>
            <a:r>
              <a:rPr lang="en-US" sz="2000" b="1" dirty="0">
                <a:solidFill>
                  <a:srgbClr val="0070C0"/>
                </a:solidFill>
                <a:latin typeface="Myriad Pro" panose="020B0503030403020204" pitchFamily="34" charset="0"/>
              </a:rPr>
              <a:t>Budzynski; </a:t>
            </a:r>
            <a:r>
              <a:rPr lang="en-US" sz="2000" dirty="0" err="1">
                <a:solidFill>
                  <a:sysClr val="windowText" lastClr="000000"/>
                </a:solidFill>
                <a:latin typeface="Myriad Pro" panose="020B0503030403020204" pitchFamily="34" charset="0"/>
              </a:rPr>
              <a:t>AbilityOne</a:t>
            </a:r>
            <a:r>
              <a:rPr lang="en-US" sz="2000" dirty="0">
                <a:solidFill>
                  <a:sysClr val="windowText" lastClr="000000"/>
                </a:solidFill>
                <a:latin typeface="Myriad Pro" panose="020B0503030403020204" pitchFamily="34" charset="0"/>
              </a:rPr>
              <a:t> BSC Business Development &amp; Marketing Manager</a:t>
            </a:r>
            <a:r>
              <a:rPr lang="en-US" sz="2000" dirty="0">
                <a:solidFill>
                  <a:sysClr val="windowText" lastClr="000000"/>
                </a:solidFill>
                <a:latin typeface="Myriad Pro" panose="020B0503030403020204" pitchFamily="34" charset="0"/>
                <a:cs typeface="Arial"/>
              </a:rPr>
              <a:t>                            						    202-809-9057 	</a:t>
            </a:r>
            <a:r>
              <a:rPr lang="en-US" sz="2000" u="sng" dirty="0">
                <a:solidFill>
                  <a:srgbClr val="0070C0"/>
                </a:solidFill>
                <a:latin typeface="Myriad Pro" panose="020B0503030403020204" pitchFamily="34" charset="0"/>
                <a:hlinkClick r:id="rId6"/>
              </a:rPr>
              <a:t>qbudzynski@bism.org</a:t>
            </a:r>
            <a:endParaRPr lang="en-US" sz="2000" u="sng" dirty="0">
              <a:solidFill>
                <a:sysClr val="windowText" lastClr="000000">
                  <a:lumMod val="65000"/>
                  <a:lumOff val="35000"/>
                </a:sysClr>
              </a:solidFill>
              <a:latin typeface="Myriad Pro" panose="020B0503030403020204" pitchFamily="34" charset="0"/>
            </a:endParaRPr>
          </a:p>
          <a:p>
            <a:endParaRPr lang="en-US" sz="2000" dirty="0">
              <a:latin typeface="Myriad Pro" panose="020B0503030403020204" pitchFamily="34" charset="0"/>
            </a:endParaRPr>
          </a:p>
        </p:txBody>
      </p:sp>
    </p:spTree>
    <p:extLst>
      <p:ext uri="{BB962C8B-B14F-4D97-AF65-F5344CB8AC3E}">
        <p14:creationId xmlns:p14="http://schemas.microsoft.com/office/powerpoint/2010/main" val="726191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2</a:t>
            </a:fld>
            <a:endParaRPr lang="en-US" dirty="0"/>
          </a:p>
        </p:txBody>
      </p:sp>
      <p:sp>
        <p:nvSpPr>
          <p:cNvPr id="3" name="Rectangle 2"/>
          <p:cNvSpPr/>
          <p:nvPr/>
        </p:nvSpPr>
        <p:spPr>
          <a:xfrm>
            <a:off x="2718271" y="155145"/>
            <a:ext cx="6409254" cy="584775"/>
          </a:xfrm>
          <a:prstGeom prst="rect">
            <a:avLst/>
          </a:prstGeom>
        </p:spPr>
        <p:txBody>
          <a:bodyPr wrap="square">
            <a:spAutoFit/>
          </a:bodyPr>
          <a:lstStyle/>
          <a:p>
            <a:pPr lvl="0" algn="ctr" defTabSz="457200">
              <a:spcBef>
                <a:spcPct val="0"/>
              </a:spcBef>
              <a:defRPr/>
            </a:pPr>
            <a:r>
              <a:rPr lang="en-US" sz="3200" b="1" dirty="0" err="1" smtClean="0">
                <a:solidFill>
                  <a:srgbClr val="000000"/>
                </a:solidFill>
                <a:latin typeface="Arial"/>
                <a:cs typeface="Arial"/>
              </a:rPr>
              <a:t>AbilityOne</a:t>
            </a:r>
            <a:r>
              <a:rPr lang="en-US" sz="3200" b="1" dirty="0" smtClean="0">
                <a:solidFill>
                  <a:srgbClr val="000000"/>
                </a:solidFill>
                <a:latin typeface="Arial"/>
                <a:cs typeface="Arial"/>
              </a:rPr>
              <a:t> Program Structure</a:t>
            </a:r>
            <a:endParaRPr lang="en-US" sz="3200" b="1" dirty="0">
              <a:solidFill>
                <a:srgbClr val="000000"/>
              </a:solidFill>
              <a:latin typeface="Arial"/>
              <a:cs typeface="Arial"/>
            </a:endParaRPr>
          </a:p>
        </p:txBody>
      </p:sp>
      <p:pic>
        <p:nvPicPr>
          <p:cNvPr id="6" name="Picture 5"/>
          <p:cNvPicPr>
            <a:picLocks noChangeAspect="1"/>
          </p:cNvPicPr>
          <p:nvPr/>
        </p:nvPicPr>
        <p:blipFill>
          <a:blip r:embed="rId4"/>
          <a:stretch>
            <a:fillRect/>
          </a:stretch>
        </p:blipFill>
        <p:spPr>
          <a:xfrm>
            <a:off x="2242574" y="800596"/>
            <a:ext cx="7703388" cy="4946290"/>
          </a:xfrm>
          <a:prstGeom prst="rect">
            <a:avLst/>
          </a:prstGeom>
        </p:spPr>
      </p:pic>
    </p:spTree>
    <p:extLst>
      <p:ext uri="{BB962C8B-B14F-4D97-AF65-F5344CB8AC3E}">
        <p14:creationId xmlns:p14="http://schemas.microsoft.com/office/powerpoint/2010/main" val="264623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3</a:t>
            </a:fld>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15" y="399010"/>
            <a:ext cx="12106069" cy="5153891"/>
          </a:xfrm>
          <a:prstGeom prst="rect">
            <a:avLst/>
          </a:prstGeom>
        </p:spPr>
      </p:pic>
    </p:spTree>
    <p:extLst>
      <p:ext uri="{BB962C8B-B14F-4D97-AF65-F5344CB8AC3E}">
        <p14:creationId xmlns:p14="http://schemas.microsoft.com/office/powerpoint/2010/main" val="388902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BEBA8EAE-BF5A-486C-A8C5-ECC9F3942E4B}">
                <a14:imgProps xmlns:a14="http://schemas.microsoft.com/office/drawing/2010/main">
                  <a14:imgLayer r:embed="rId3">
                    <a14:imgEffect>
                      <a14:artisticPhotocopy trans="38000" detail="0"/>
                    </a14:imgEffect>
                  </a14:imgLayer>
                </a14:imgProps>
              </a:ext>
              <a:ext uri="{28A0092B-C50C-407E-A947-70E740481C1C}">
                <a14:useLocalDpi xmlns:a14="http://schemas.microsoft.com/office/drawing/2010/main" val="0"/>
              </a:ext>
            </a:extLst>
          </a:blip>
          <a:stretch>
            <a:fillRect/>
          </a:stretch>
        </p:blipFill>
        <p:spPr>
          <a:xfrm>
            <a:off x="9823838" y="646014"/>
            <a:ext cx="2267717" cy="4870714"/>
          </a:xfrm>
          <a:prstGeom prst="rect">
            <a:avLst/>
          </a:prstGeom>
        </p:spPr>
      </p:pic>
      <p:sp>
        <p:nvSpPr>
          <p:cNvPr id="2" name="Title 1"/>
          <p:cNvSpPr>
            <a:spLocks noGrp="1"/>
          </p:cNvSpPr>
          <p:nvPr>
            <p:ph type="title"/>
          </p:nvPr>
        </p:nvSpPr>
        <p:spPr>
          <a:xfrm>
            <a:off x="1981200" y="27377"/>
            <a:ext cx="7886700" cy="973054"/>
          </a:xfrm>
        </p:spPr>
        <p:txBody>
          <a:bodyPr>
            <a:normAutofit/>
          </a:bodyPr>
          <a:lstStyle/>
          <a:p>
            <a:r>
              <a:rPr lang="en-US" sz="3200" b="1" dirty="0" smtClean="0">
                <a:latin typeface="Arial" panose="020B0604020202020204" pitchFamily="34" charset="0"/>
                <a:cs typeface="Arial" panose="020B0604020202020204" pitchFamily="34" charset="0"/>
              </a:rPr>
              <a:t>AbilityOne Program Support</a:t>
            </a:r>
            <a:endParaRPr lang="en-US" sz="3200" b="1" dirty="0">
              <a:latin typeface="Arial" panose="020B0604020202020204" pitchFamily="34" charset="0"/>
              <a:cs typeface="Arial" panose="020B0604020202020204" pitchFamily="34" charset="0"/>
            </a:endParaRPr>
          </a:p>
        </p:txBody>
      </p:sp>
      <p:pic>
        <p:nvPicPr>
          <p:cNvPr id="5" name="Picture 4" descr="bio-assad.jpg"/>
          <p:cNvPicPr>
            <a:picLocks noChangeAspect="1"/>
          </p:cNvPicPr>
          <p:nvPr/>
        </p:nvPicPr>
        <p:blipFill>
          <a:blip r:embed="rId4" cstate="print"/>
          <a:srcRect r="9435"/>
          <a:stretch>
            <a:fillRect/>
          </a:stretch>
        </p:blipFill>
        <p:spPr bwMode="auto">
          <a:xfrm>
            <a:off x="1680883" y="1000431"/>
            <a:ext cx="1524000" cy="2019300"/>
          </a:xfrm>
          <a:prstGeom prst="rect">
            <a:avLst/>
          </a:prstGeom>
          <a:noFill/>
          <a:ln w="9525">
            <a:noFill/>
            <a:miter lim="800000"/>
            <a:headEnd/>
            <a:tailEnd/>
          </a:ln>
          <a:effectLst>
            <a:outerShdw blurRad="50800" dist="38100" dir="5400000" algn="t" rotWithShape="0">
              <a:prstClr val="black">
                <a:alpha val="40000"/>
              </a:prstClr>
            </a:outerShdw>
          </a:effectLst>
          <a:scene3d>
            <a:camera prst="orthographicFront"/>
            <a:lightRig rig="threePt" dir="t"/>
          </a:scene3d>
          <a:sp3d>
            <a:bevelT/>
          </a:sp3d>
        </p:spPr>
      </p:pic>
      <p:sp>
        <p:nvSpPr>
          <p:cNvPr id="6" name="Rectangle 3"/>
          <p:cNvSpPr txBox="1">
            <a:spLocks noChangeArrowheads="1"/>
          </p:cNvSpPr>
          <p:nvPr/>
        </p:nvSpPr>
        <p:spPr>
          <a:xfrm>
            <a:off x="1712768" y="893506"/>
            <a:ext cx="8763000" cy="4114800"/>
          </a:xfrm>
          <a:prstGeom prst="rect">
            <a:avLst/>
          </a:prstGeom>
        </p:spPr>
        <p:txBody>
          <a:bodyPr vert="horz" lIns="91440" tIns="45720" rIns="91440" bIns="45720" rtlCol="0">
            <a:normAutofit/>
          </a:bodyPr>
          <a:lstStyle/>
          <a:p>
            <a:pPr marL="1652588" indent="-1588" defTabSz="457200">
              <a:spcBef>
                <a:spcPts val="400"/>
              </a:spcBef>
              <a:buClr>
                <a:srgbClr val="4472C4"/>
              </a:buClr>
              <a:defRPr/>
            </a:pPr>
            <a:r>
              <a:rPr lang="en-US" sz="2400" dirty="0">
                <a:solidFill>
                  <a:prstClr val="black"/>
                </a:solidFill>
                <a:latin typeface="Arial"/>
                <a:ea typeface="ヒラギノ角ゴ Pro W3" pitchFamily="-65" charset="-128"/>
                <a:cs typeface="Arial"/>
              </a:rPr>
              <a:t>“</a:t>
            </a:r>
            <a:r>
              <a:rPr lang="en-US" sz="2000" dirty="0">
                <a:solidFill>
                  <a:prstClr val="black"/>
                </a:solidFill>
                <a:latin typeface="Arial"/>
                <a:ea typeface="ヒラギノ角ゴ Pro W3" pitchFamily="-65" charset="-128"/>
                <a:cs typeface="Arial"/>
              </a:rPr>
              <a:t>While I recognize that we are the largest </a:t>
            </a:r>
          </a:p>
          <a:p>
            <a:pPr marL="1652588" indent="-1588" defTabSz="457200">
              <a:spcBef>
                <a:spcPts val="400"/>
              </a:spcBef>
              <a:buClr>
                <a:srgbClr val="4472C4"/>
              </a:buClr>
              <a:defRPr/>
            </a:pPr>
            <a:r>
              <a:rPr lang="en-US" sz="2000" dirty="0">
                <a:solidFill>
                  <a:prstClr val="black"/>
                </a:solidFill>
                <a:latin typeface="Arial"/>
                <a:ea typeface="ヒラギノ角ゴ Pro W3" pitchFamily="-65" charset="-128"/>
                <a:cs typeface="Arial"/>
              </a:rPr>
              <a:t>AbilityOne customer, we have the responsibility </a:t>
            </a:r>
          </a:p>
          <a:p>
            <a:pPr marL="1652588" indent="-1588" defTabSz="457200">
              <a:spcBef>
                <a:spcPts val="400"/>
              </a:spcBef>
              <a:buClr>
                <a:srgbClr val="4472C4"/>
              </a:buClr>
              <a:defRPr/>
            </a:pPr>
            <a:r>
              <a:rPr lang="en-US" sz="2000" dirty="0">
                <a:solidFill>
                  <a:prstClr val="black"/>
                </a:solidFill>
                <a:latin typeface="Arial"/>
                <a:ea typeface="ヒラギノ角ゴ Pro W3" pitchFamily="-65" charset="-128"/>
                <a:cs typeface="Arial"/>
              </a:rPr>
              <a:t>and tremendous opportunity to increase </a:t>
            </a:r>
          </a:p>
          <a:p>
            <a:pPr marL="1652588" indent="-1588" defTabSz="457200">
              <a:spcBef>
                <a:spcPts val="400"/>
              </a:spcBef>
              <a:buClr>
                <a:srgbClr val="4472C4"/>
              </a:buClr>
              <a:defRPr/>
            </a:pPr>
            <a:r>
              <a:rPr lang="en-US" sz="2000" dirty="0">
                <a:solidFill>
                  <a:prstClr val="black"/>
                </a:solidFill>
                <a:latin typeface="Arial"/>
                <a:ea typeface="ヒラギノ角ゴ Pro W3" pitchFamily="-65" charset="-128"/>
                <a:cs typeface="Arial"/>
              </a:rPr>
              <a:t>employment for this community by procuring </a:t>
            </a:r>
          </a:p>
          <a:p>
            <a:pPr marL="1652588" indent="-1588" defTabSz="457200">
              <a:spcBef>
                <a:spcPts val="400"/>
              </a:spcBef>
              <a:buClr>
                <a:srgbClr val="4472C4"/>
              </a:buClr>
              <a:defRPr/>
            </a:pPr>
            <a:r>
              <a:rPr lang="en-US" sz="2000" dirty="0">
                <a:solidFill>
                  <a:prstClr val="black"/>
                </a:solidFill>
                <a:latin typeface="Arial"/>
                <a:ea typeface="ヒラギノ角ゴ Pro W3" pitchFamily="-65" charset="-128"/>
                <a:cs typeface="Arial"/>
              </a:rPr>
              <a:t>more quality goods and services from the </a:t>
            </a:r>
          </a:p>
          <a:p>
            <a:pPr marL="1652588" indent="-1588" defTabSz="457200">
              <a:spcBef>
                <a:spcPts val="400"/>
              </a:spcBef>
              <a:buClr>
                <a:srgbClr val="4472C4"/>
              </a:buClr>
              <a:defRPr/>
            </a:pPr>
            <a:r>
              <a:rPr lang="en-US" sz="2000" dirty="0">
                <a:solidFill>
                  <a:prstClr val="black"/>
                </a:solidFill>
                <a:latin typeface="Arial"/>
                <a:ea typeface="ヒラギノ角ゴ Pro W3" pitchFamily="-65" charset="-128"/>
                <a:cs typeface="Arial"/>
              </a:rPr>
              <a:t>AbilityOne Program. I urge all contracting officials to make a personal commitment to consider, when appropriate, the AbilityOne Program in fulfilling procurement needs.”</a:t>
            </a:r>
          </a:p>
        </p:txBody>
      </p:sp>
      <p:sp>
        <p:nvSpPr>
          <p:cNvPr id="7" name="TextBox 3"/>
          <p:cNvSpPr txBox="1">
            <a:spLocks noChangeArrowheads="1"/>
          </p:cNvSpPr>
          <p:nvPr/>
        </p:nvSpPr>
        <p:spPr bwMode="auto">
          <a:xfrm>
            <a:off x="4388230" y="3993735"/>
            <a:ext cx="5943600" cy="1262063"/>
          </a:xfrm>
          <a:prstGeom prst="rect">
            <a:avLst/>
          </a:prstGeom>
          <a:noFill/>
          <a:ln w="9525">
            <a:noFill/>
            <a:miter lim="800000"/>
            <a:headEnd/>
            <a:tailEnd/>
          </a:ln>
        </p:spPr>
        <p:txBody>
          <a:bodyPr>
            <a:spAutoFit/>
          </a:bodyPr>
          <a:lstStyle/>
          <a:p>
            <a:pPr defTabSz="457200" fontAlgn="base">
              <a:lnSpc>
                <a:spcPct val="95000"/>
              </a:lnSpc>
              <a:spcBef>
                <a:spcPct val="0"/>
              </a:spcBef>
              <a:spcAft>
                <a:spcPct val="0"/>
              </a:spcAft>
            </a:pPr>
            <a:r>
              <a:rPr lang="en-US" sz="1600" i="1" dirty="0">
                <a:solidFill>
                  <a:prstClr val="black"/>
                </a:solidFill>
                <a:latin typeface="Arial" charset="0"/>
                <a:ea typeface="ヒラギノ角ゴ Pro W3" pitchFamily="-65" charset="-128"/>
              </a:rPr>
              <a:t>Shay D. Assad</a:t>
            </a:r>
          </a:p>
          <a:p>
            <a:pPr defTabSz="457200" fontAlgn="base">
              <a:lnSpc>
                <a:spcPct val="95000"/>
              </a:lnSpc>
              <a:spcBef>
                <a:spcPct val="0"/>
              </a:spcBef>
              <a:spcAft>
                <a:spcPct val="0"/>
              </a:spcAft>
            </a:pPr>
            <a:r>
              <a:rPr lang="en-US" sz="1600" i="1" dirty="0">
                <a:solidFill>
                  <a:prstClr val="black"/>
                </a:solidFill>
                <a:latin typeface="Arial" charset="0"/>
                <a:ea typeface="ヒラギノ角ゴ Pro W3" pitchFamily="-65" charset="-128"/>
              </a:rPr>
              <a:t>Assistant Secretary of Defense for Acquisition and </a:t>
            </a:r>
          </a:p>
          <a:p>
            <a:pPr defTabSz="457200" fontAlgn="base">
              <a:lnSpc>
                <a:spcPct val="95000"/>
              </a:lnSpc>
              <a:spcBef>
                <a:spcPct val="0"/>
              </a:spcBef>
              <a:spcAft>
                <a:spcPct val="0"/>
              </a:spcAft>
            </a:pPr>
            <a:r>
              <a:rPr lang="en-US" sz="1600" i="1" dirty="0">
                <a:solidFill>
                  <a:prstClr val="black"/>
                </a:solidFill>
                <a:latin typeface="Arial" charset="0"/>
                <a:ea typeface="ヒラギノ角ゴ Pro W3" pitchFamily="-65" charset="-128"/>
              </a:rPr>
              <a:t>Director, Defense Procurement and Acquisition Policy </a:t>
            </a:r>
          </a:p>
          <a:p>
            <a:pPr defTabSz="457200" fontAlgn="base">
              <a:lnSpc>
                <a:spcPct val="95000"/>
              </a:lnSpc>
              <a:spcBef>
                <a:spcPct val="0"/>
              </a:spcBef>
              <a:spcAft>
                <a:spcPct val="0"/>
              </a:spcAft>
            </a:pPr>
            <a:r>
              <a:rPr lang="en-US" sz="1600" i="1" dirty="0">
                <a:solidFill>
                  <a:prstClr val="black"/>
                </a:solidFill>
                <a:latin typeface="Arial" charset="0"/>
                <a:ea typeface="ヒラギノ角ゴ Pro W3" pitchFamily="-65" charset="-128"/>
              </a:rPr>
              <a:t>U.S. Department of Defense</a:t>
            </a:r>
          </a:p>
          <a:p>
            <a:pPr defTabSz="457200" fontAlgn="base">
              <a:lnSpc>
                <a:spcPct val="95000"/>
              </a:lnSpc>
              <a:spcBef>
                <a:spcPct val="0"/>
              </a:spcBef>
              <a:spcAft>
                <a:spcPct val="0"/>
              </a:spcAft>
            </a:pPr>
            <a:r>
              <a:rPr lang="en-US" sz="1600" i="1" dirty="0">
                <a:solidFill>
                  <a:prstClr val="black"/>
                </a:solidFill>
                <a:latin typeface="Arial" charset="0"/>
                <a:ea typeface="ヒラギノ角ゴ Pro W3" pitchFamily="-65" charset="-128"/>
              </a:rPr>
              <a:t>August 27, 2008</a:t>
            </a:r>
          </a:p>
        </p:txBody>
      </p:sp>
      <p:pic>
        <p:nvPicPr>
          <p:cNvPr id="8" name="Picture 7"/>
          <p:cNvPicPr>
            <a:picLocks noChangeAspect="1"/>
          </p:cNvPicPr>
          <p:nvPr/>
        </p:nvPicPr>
        <p:blipFill>
          <a:blip r:embed="rId5"/>
          <a:stretch>
            <a:fillRect/>
          </a:stretch>
        </p:blipFill>
        <p:spPr>
          <a:xfrm>
            <a:off x="0" y="5807562"/>
            <a:ext cx="12188536" cy="1050437"/>
          </a:xfrm>
          <a:prstGeom prst="rect">
            <a:avLst/>
          </a:prstGeom>
        </p:spPr>
      </p:pic>
      <p:sp>
        <p:nvSpPr>
          <p:cNvPr id="9" name="Slide Number Placeholder 6"/>
          <p:cNvSpPr>
            <a:spLocks noGrp="1"/>
          </p:cNvSpPr>
          <p:nvPr>
            <p:ph type="sldNum" sz="quarter" idx="12"/>
          </p:nvPr>
        </p:nvSpPr>
        <p:spPr>
          <a:xfrm>
            <a:off x="11710555" y="5903370"/>
            <a:ext cx="381000" cy="365125"/>
          </a:xfrm>
        </p:spPr>
        <p:txBody>
          <a:bodyPr/>
          <a:lstStyle/>
          <a:p>
            <a:fld id="{65FE5830-4193-48F3-B940-6CCCA17E662E}"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3696048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artisticPhotocopy trans="38000" detail="0"/>
                    </a14:imgEffect>
                  </a14:imgLayer>
                </a14:imgProps>
              </a:ext>
              <a:ext uri="{28A0092B-C50C-407E-A947-70E740481C1C}">
                <a14:useLocalDpi xmlns:a14="http://schemas.microsoft.com/office/drawing/2010/main" val="0"/>
              </a:ext>
            </a:extLst>
          </a:blip>
          <a:stretch>
            <a:fillRect/>
          </a:stretch>
        </p:blipFill>
        <p:spPr>
          <a:xfrm>
            <a:off x="9823838" y="646014"/>
            <a:ext cx="2267717" cy="4870714"/>
          </a:xfrm>
          <a:prstGeom prst="rect">
            <a:avLst/>
          </a:prstGeom>
        </p:spPr>
      </p:pic>
      <p:pic>
        <p:nvPicPr>
          <p:cNvPr id="9" name="Picture 8"/>
          <p:cNvPicPr>
            <a:picLocks noChangeAspect="1"/>
          </p:cNvPicPr>
          <p:nvPr/>
        </p:nvPicPr>
        <p:blipFill>
          <a:blip r:embed="rId5"/>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5</a:t>
            </a:fld>
            <a:endParaRPr lang="en-US" dirty="0"/>
          </a:p>
        </p:txBody>
      </p:sp>
      <p:sp>
        <p:nvSpPr>
          <p:cNvPr id="8" name="TextBox 7"/>
          <p:cNvSpPr txBox="1"/>
          <p:nvPr/>
        </p:nvSpPr>
        <p:spPr>
          <a:xfrm>
            <a:off x="618662" y="286034"/>
            <a:ext cx="11038702" cy="584775"/>
          </a:xfrm>
          <a:prstGeom prst="rect">
            <a:avLst/>
          </a:prstGeom>
          <a:noFill/>
        </p:spPr>
        <p:txBody>
          <a:bodyPr wrap="square" rtlCol="0">
            <a:spAutoFit/>
          </a:bodyPr>
          <a:lstStyle/>
          <a:p>
            <a:pPr lvl="0" algn="ctr">
              <a:spcBef>
                <a:spcPct val="0"/>
              </a:spcBef>
              <a:defRPr/>
            </a:pPr>
            <a:r>
              <a:rPr lang="en-US" sz="3200" b="1" dirty="0">
                <a:latin typeface="Arial" panose="020B0604020202020204" pitchFamily="34" charset="0"/>
                <a:cs typeface="Arial" panose="020B0604020202020204" pitchFamily="34" charset="0"/>
              </a:rPr>
              <a:t>What Are AbilityOne Base Supply Centers?</a:t>
            </a:r>
          </a:p>
        </p:txBody>
      </p:sp>
      <p:sp>
        <p:nvSpPr>
          <p:cNvPr id="11" name="Content Placeholder 4"/>
          <p:cNvSpPr txBox="1">
            <a:spLocks/>
          </p:cNvSpPr>
          <p:nvPr/>
        </p:nvSpPr>
        <p:spPr>
          <a:xfrm>
            <a:off x="1242300" y="905249"/>
            <a:ext cx="8763000" cy="4867872"/>
          </a:xfrm>
          <a:prstGeom prst="rect">
            <a:avLst/>
          </a:prstGeom>
        </p:spPr>
        <p:txBody>
          <a:bodyPr vert="horz" lIns="91440" tIns="45720" rIns="91440" bIns="45720" rtlCol="0">
            <a:noAutofit/>
          </a:bodyPr>
          <a:lstStyle/>
          <a:p>
            <a:pPr marL="342900" lvl="0" indent="-342900" defTabSz="457200">
              <a:spcBef>
                <a:spcPct val="20000"/>
              </a:spcBef>
              <a:buClr>
                <a:schemeClr val="accent5"/>
              </a:buClr>
              <a:buFont typeface="Arial"/>
              <a:buChar char="•"/>
              <a:defRPr/>
            </a:pPr>
            <a:r>
              <a:rPr lang="en-US" sz="1900" dirty="0" smtClean="0">
                <a:latin typeface="Arial"/>
                <a:cs typeface="Arial"/>
              </a:rPr>
              <a:t>Started in 1995 to create a “One-Stop Shop” experience for Government (Military, Federal, Civilians &amp; Contractors) customers to support mission requirements. </a:t>
            </a:r>
            <a:br>
              <a:rPr lang="en-US" sz="1900" dirty="0" smtClean="0">
                <a:latin typeface="Arial"/>
                <a:cs typeface="Arial"/>
              </a:rPr>
            </a:br>
            <a:endParaRPr lang="en-US" sz="1900" dirty="0" smtClean="0">
              <a:latin typeface="Arial"/>
              <a:cs typeface="Arial"/>
            </a:endParaRPr>
          </a:p>
          <a:p>
            <a:pPr marL="342900" lvl="0" indent="-342900" defTabSz="457200">
              <a:spcBef>
                <a:spcPct val="20000"/>
              </a:spcBef>
              <a:buClr>
                <a:schemeClr val="accent5"/>
              </a:buClr>
              <a:buFont typeface="Arial"/>
              <a:buChar char="•"/>
              <a:defRPr/>
            </a:pPr>
            <a:r>
              <a:rPr lang="en-US" sz="1900" dirty="0">
                <a:latin typeface="Arial"/>
                <a:cs typeface="Arial"/>
              </a:rPr>
              <a:t>This special partnering relationship between the military/federal organizations and the AbilityOne BSC Program were designed to meet the customer demands and to create employment opportunities for people who are blind and or severely disabled, both locally and across the Nation. Today 21 Agencies operate 154 BSCs </a:t>
            </a:r>
            <a:r>
              <a:rPr lang="en-US" sz="1900" dirty="0" smtClean="0">
                <a:latin typeface="Arial"/>
                <a:cs typeface="Arial"/>
              </a:rPr>
              <a:t>throughout the country that have created </a:t>
            </a:r>
            <a:r>
              <a:rPr lang="en-US" sz="1900" dirty="0">
                <a:latin typeface="Arial"/>
                <a:cs typeface="Arial"/>
              </a:rPr>
              <a:t>more than 1,000 blind jobs.</a:t>
            </a:r>
            <a:br>
              <a:rPr lang="en-US" sz="1900" dirty="0">
                <a:latin typeface="Arial"/>
                <a:cs typeface="Arial"/>
              </a:rPr>
            </a:br>
            <a:r>
              <a:rPr lang="en-US" sz="1900" dirty="0">
                <a:latin typeface="Arial"/>
                <a:cs typeface="Arial"/>
              </a:rPr>
              <a:t> </a:t>
            </a:r>
            <a:endParaRPr lang="en-US" sz="1900" dirty="0" smtClean="0">
              <a:latin typeface="Arial"/>
              <a:cs typeface="Arial"/>
            </a:endParaRPr>
          </a:p>
          <a:p>
            <a:pPr marL="342900" marR="0" lvl="0" indent="-342900" defTabSz="457200" rtl="0" eaLnBrk="1" fontAlgn="auto" latinLnBrk="0" hangingPunct="1">
              <a:lnSpc>
                <a:spcPct val="100000"/>
              </a:lnSpc>
              <a:spcBef>
                <a:spcPct val="20000"/>
              </a:spcBef>
              <a:spcAft>
                <a:spcPts val="0"/>
              </a:spcAft>
              <a:buClr>
                <a:schemeClr val="accent5"/>
              </a:buClr>
              <a:buSzTx/>
              <a:buFont typeface="Arial"/>
              <a:buChar char="•"/>
              <a:tabLst/>
              <a:defRPr/>
            </a:pPr>
            <a:r>
              <a:rPr lang="en-US" sz="1900" dirty="0" smtClean="0">
                <a:latin typeface="Arial"/>
                <a:cs typeface="Arial"/>
              </a:rPr>
              <a:t>Base Supply Centers (BSCs) offer a full line of AbilityOne and Commercial office supplies, janitorial and sanitation products, furniture, medical and safety items, individual equipment and organizational clothing, tactical gear, tools, maintenance and repair products and much, much more to fulfill mission requirements.</a:t>
            </a:r>
            <a:br>
              <a:rPr lang="en-US" sz="1900" dirty="0" smtClean="0">
                <a:latin typeface="Arial"/>
                <a:cs typeface="Arial"/>
              </a:rPr>
            </a:br>
            <a:endParaRPr kumimoji="0" lang="en-US" sz="1900" b="0" i="0" u="none" strike="noStrike" kern="1200" cap="none" spc="0" normalizeH="0" baseline="0" noProof="0" dirty="0" smtClean="0">
              <a:ln>
                <a:noFill/>
              </a:ln>
              <a:solidFill>
                <a:schemeClr val="tx1"/>
              </a:solidFill>
              <a:effectLst/>
              <a:uLnTx/>
              <a:uFillTx/>
              <a:latin typeface="Arial"/>
              <a:ea typeface="+mn-ea"/>
              <a:cs typeface="Arial"/>
            </a:endParaRPr>
          </a:p>
          <a:p>
            <a:pPr marR="0" lvl="0" defTabSz="457200" rtl="0" eaLnBrk="1" fontAlgn="auto" latinLnBrk="0" hangingPunct="1">
              <a:lnSpc>
                <a:spcPct val="100000"/>
              </a:lnSpc>
              <a:spcBef>
                <a:spcPct val="20000"/>
              </a:spcBef>
              <a:spcAft>
                <a:spcPts val="0"/>
              </a:spcAft>
              <a:buClr>
                <a:schemeClr val="accent5"/>
              </a:buClr>
              <a:buSzTx/>
              <a:tabLst/>
              <a:defRPr/>
            </a:pPr>
            <a:r>
              <a:rPr lang="en-US" sz="1900" dirty="0" smtClean="0">
                <a:latin typeface="Arial"/>
                <a:ea typeface="+mn-ea"/>
                <a:cs typeface="Arial"/>
              </a:rPr>
              <a:t/>
            </a:r>
            <a:br>
              <a:rPr lang="en-US" sz="1900" dirty="0" smtClean="0">
                <a:latin typeface="Arial"/>
                <a:ea typeface="+mn-ea"/>
                <a:cs typeface="Arial"/>
              </a:rPr>
            </a:br>
            <a:endParaRPr lang="en-US" sz="1900" dirty="0" smtClean="0">
              <a:latin typeface="Arial"/>
              <a:ea typeface="+mn-ea"/>
              <a:cs typeface="Arial"/>
            </a:endParaRPr>
          </a:p>
        </p:txBody>
      </p:sp>
    </p:spTree>
    <p:extLst>
      <p:ext uri="{BB962C8B-B14F-4D97-AF65-F5344CB8AC3E}">
        <p14:creationId xmlns:p14="http://schemas.microsoft.com/office/powerpoint/2010/main" val="18506398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6</a:t>
            </a:fld>
            <a:endParaRPr lang="en-US" dirty="0"/>
          </a:p>
        </p:txBody>
      </p:sp>
      <p:sp>
        <p:nvSpPr>
          <p:cNvPr id="4" name="Rectangle 5"/>
          <p:cNvSpPr txBox="1">
            <a:spLocks noChangeArrowheads="1"/>
          </p:cNvSpPr>
          <p:nvPr/>
        </p:nvSpPr>
        <p:spPr>
          <a:xfrm>
            <a:off x="457200" y="274638"/>
            <a:ext cx="8229600" cy="11430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200" b="1" kern="1200">
                <a:solidFill>
                  <a:srgbClr val="000000"/>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0000"/>
              </a:solidFill>
              <a:effectLst/>
              <a:uLnTx/>
              <a:uFillTx/>
              <a:latin typeface="Arial"/>
              <a:ea typeface="+mj-ea"/>
              <a:cs typeface="Arial"/>
            </a:endParaRPr>
          </a:p>
        </p:txBody>
      </p:sp>
      <p:sp>
        <p:nvSpPr>
          <p:cNvPr id="8" name="Rectangle 5"/>
          <p:cNvSpPr txBox="1">
            <a:spLocks noChangeArrowheads="1"/>
          </p:cNvSpPr>
          <p:nvPr/>
        </p:nvSpPr>
        <p:spPr>
          <a:xfrm>
            <a:off x="1932214" y="126387"/>
            <a:ext cx="7891624" cy="6803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smtClean="0">
                <a:latin typeface="Arial" panose="020B0604020202020204" pitchFamily="34" charset="0"/>
                <a:cs typeface="Arial" panose="020B0604020202020204" pitchFamily="34" charset="0"/>
              </a:rPr>
              <a:t>BSC – Business Partnerships</a:t>
            </a:r>
          </a:p>
        </p:txBody>
      </p:sp>
      <p:graphicFrame>
        <p:nvGraphicFramePr>
          <p:cNvPr id="10" name="Diagram 9"/>
          <p:cNvGraphicFramePr/>
          <p:nvPr>
            <p:extLst>
              <p:ext uri="{D42A27DB-BD31-4B8C-83A1-F6EECF244321}">
                <p14:modId xmlns:p14="http://schemas.microsoft.com/office/powerpoint/2010/main" val="294405979"/>
              </p:ext>
            </p:extLst>
          </p:nvPr>
        </p:nvGraphicFramePr>
        <p:xfrm>
          <a:off x="558895" y="963294"/>
          <a:ext cx="9134833" cy="4622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p:cNvPicPr>
            <a:picLocks noChangeAspect="1"/>
          </p:cNvPicPr>
          <p:nvPr/>
        </p:nvPicPr>
        <p:blipFill>
          <a:blip r:embed="rId9" cstate="print">
            <a:extLst>
              <a:ext uri="{BEBA8EAE-BF5A-486C-A8C5-ECC9F3942E4B}">
                <a14:imgProps xmlns:a14="http://schemas.microsoft.com/office/drawing/2010/main">
                  <a14:imgLayer r:embed="rId10">
                    <a14:imgEffect>
                      <a14:artisticPhotocopy trans="38000" detail="0"/>
                    </a14:imgEffect>
                  </a14:imgLayer>
                </a14:imgProps>
              </a:ext>
              <a:ext uri="{28A0092B-C50C-407E-A947-70E740481C1C}">
                <a14:useLocalDpi xmlns:a14="http://schemas.microsoft.com/office/drawing/2010/main" val="0"/>
              </a:ext>
            </a:extLst>
          </a:blip>
          <a:stretch>
            <a:fillRect/>
          </a:stretch>
        </p:blipFill>
        <p:spPr>
          <a:xfrm>
            <a:off x="9823838" y="646014"/>
            <a:ext cx="2267717" cy="4870714"/>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4563" y="4186756"/>
            <a:ext cx="1347796" cy="689284"/>
          </a:xfrm>
          <a:prstGeom prst="rect">
            <a:avLst/>
          </a:prstGeom>
        </p:spPr>
      </p:pic>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214563" y="4978650"/>
            <a:ext cx="1877731" cy="432854"/>
          </a:xfrm>
          <a:prstGeom prst="rect">
            <a:avLst/>
          </a:prstGeom>
        </p:spPr>
      </p:pic>
      <p:pic>
        <p:nvPicPr>
          <p:cNvPr id="5" name="Picture 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03801" y="4668299"/>
            <a:ext cx="851628" cy="857306"/>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09223" y="4239512"/>
            <a:ext cx="905495" cy="1177144"/>
          </a:xfrm>
          <a:prstGeom prst="rect">
            <a:avLst/>
          </a:prstGeom>
        </p:spPr>
      </p:pic>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193204" y="4978650"/>
            <a:ext cx="1956304" cy="404330"/>
          </a:xfrm>
          <a:prstGeom prst="rect">
            <a:avLst/>
          </a:prstGeom>
        </p:spPr>
      </p:pic>
      <p:pic>
        <p:nvPicPr>
          <p:cNvPr id="13" name="Picture 1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86686" y="1904364"/>
            <a:ext cx="912044" cy="912044"/>
          </a:xfrm>
          <a:prstGeom prst="rect">
            <a:avLst/>
          </a:prstGeom>
        </p:spPr>
      </p:pic>
      <p:pic>
        <p:nvPicPr>
          <p:cNvPr id="14" name="Pictur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35132" y="4435673"/>
            <a:ext cx="1702188" cy="440367"/>
          </a:xfrm>
          <a:prstGeom prst="rect">
            <a:avLst/>
          </a:prstGeom>
        </p:spPr>
      </p:pic>
      <p:pic>
        <p:nvPicPr>
          <p:cNvPr id="15" name="Picture 1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055494" y="1082342"/>
            <a:ext cx="1413092" cy="640307"/>
          </a:xfrm>
          <a:prstGeom prst="rect">
            <a:avLst/>
          </a:prstGeom>
        </p:spPr>
      </p:pic>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34125" y="1104904"/>
            <a:ext cx="1489007" cy="653404"/>
          </a:xfrm>
          <a:prstGeom prst="rect">
            <a:avLst/>
          </a:prstGeom>
        </p:spPr>
      </p:pic>
      <p:pic>
        <p:nvPicPr>
          <p:cNvPr id="17" name="Picture 1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403704" y="1070636"/>
            <a:ext cx="537425" cy="743561"/>
          </a:xfrm>
          <a:prstGeom prst="rect">
            <a:avLst/>
          </a:prstGeom>
        </p:spPr>
      </p:pic>
      <p:pic>
        <p:nvPicPr>
          <p:cNvPr id="18" name="Picture 1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257014" y="1027157"/>
            <a:ext cx="1162262" cy="882301"/>
          </a:xfrm>
          <a:prstGeom prst="rect">
            <a:avLst/>
          </a:prstGeom>
        </p:spPr>
      </p:pic>
      <p:pic>
        <p:nvPicPr>
          <p:cNvPr id="19" name="Picture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633245" y="1026989"/>
            <a:ext cx="807720" cy="725070"/>
          </a:xfrm>
          <a:prstGeom prst="rect">
            <a:avLst/>
          </a:prstGeom>
        </p:spPr>
      </p:pic>
      <p:pic>
        <p:nvPicPr>
          <p:cNvPr id="20" name="Picture 19"/>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411601" y="1883135"/>
            <a:ext cx="851263" cy="863141"/>
          </a:xfrm>
          <a:prstGeom prst="rect">
            <a:avLst/>
          </a:prstGeom>
        </p:spPr>
      </p:pic>
      <p:pic>
        <p:nvPicPr>
          <p:cNvPr id="22" name="Picture 21"/>
          <p:cNvPicPr>
            <a:picLocks noChangeAspect="1"/>
          </p:cNvPicPr>
          <p:nvPr/>
        </p:nvPicPr>
        <p:blipFill>
          <a:blip r:embed="rId24"/>
          <a:stretch>
            <a:fillRect/>
          </a:stretch>
        </p:blipFill>
        <p:spPr>
          <a:xfrm>
            <a:off x="3774623" y="2893603"/>
            <a:ext cx="2749769" cy="978167"/>
          </a:xfrm>
          <a:prstGeom prst="rect">
            <a:avLst/>
          </a:prstGeom>
        </p:spPr>
      </p:pic>
    </p:spTree>
    <p:extLst>
      <p:ext uri="{BB962C8B-B14F-4D97-AF65-F5344CB8AC3E}">
        <p14:creationId xmlns:p14="http://schemas.microsoft.com/office/powerpoint/2010/main" val="2841642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artisticPhotocopy trans="38000" detail="0"/>
                    </a14:imgEffect>
                  </a14:imgLayer>
                </a14:imgProps>
              </a:ext>
              <a:ext uri="{28A0092B-C50C-407E-A947-70E740481C1C}">
                <a14:useLocalDpi xmlns:a14="http://schemas.microsoft.com/office/drawing/2010/main" val="0"/>
              </a:ext>
            </a:extLst>
          </a:blip>
          <a:stretch>
            <a:fillRect/>
          </a:stretch>
        </p:blipFill>
        <p:spPr>
          <a:xfrm>
            <a:off x="9823838" y="646014"/>
            <a:ext cx="2267717" cy="4870714"/>
          </a:xfrm>
          <a:prstGeom prst="rect">
            <a:avLst/>
          </a:prstGeom>
        </p:spPr>
      </p:pic>
      <p:pic>
        <p:nvPicPr>
          <p:cNvPr id="9" name="Picture 8"/>
          <p:cNvPicPr>
            <a:picLocks noChangeAspect="1"/>
          </p:cNvPicPr>
          <p:nvPr/>
        </p:nvPicPr>
        <p:blipFill>
          <a:blip r:embed="rId5"/>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7</a:t>
            </a:fld>
            <a:endParaRPr lang="en-US" dirty="0"/>
          </a:p>
        </p:txBody>
      </p:sp>
      <p:sp>
        <p:nvSpPr>
          <p:cNvPr id="8" name="TextBox 7"/>
          <p:cNvSpPr txBox="1"/>
          <p:nvPr/>
        </p:nvSpPr>
        <p:spPr>
          <a:xfrm>
            <a:off x="517986" y="258325"/>
            <a:ext cx="11038702" cy="584775"/>
          </a:xfrm>
          <a:prstGeom prst="rect">
            <a:avLst/>
          </a:prstGeom>
          <a:noFill/>
        </p:spPr>
        <p:txBody>
          <a:bodyPr wrap="square" rtlCol="0">
            <a:spAutoFit/>
          </a:bodyPr>
          <a:lstStyle/>
          <a:p>
            <a:pPr lvl="0" algn="ctr">
              <a:spcBef>
                <a:spcPct val="0"/>
              </a:spcBef>
              <a:defRPr/>
            </a:pPr>
            <a:r>
              <a:rPr lang="en-US" sz="3200" b="1" dirty="0" smtClean="0">
                <a:latin typeface="Arial" panose="020B0604020202020204" pitchFamily="34" charset="0"/>
                <a:cs typeface="Arial" panose="020B0604020202020204" pitchFamily="34" charset="0"/>
              </a:rPr>
              <a:t>Base </a:t>
            </a:r>
            <a:r>
              <a:rPr lang="en-US" sz="3200" b="1" dirty="0">
                <a:latin typeface="Arial" panose="020B0604020202020204" pitchFamily="34" charset="0"/>
                <a:cs typeface="Arial" panose="020B0604020202020204" pitchFamily="34" charset="0"/>
              </a:rPr>
              <a:t>Supply </a:t>
            </a:r>
            <a:r>
              <a:rPr lang="en-US" sz="3200" b="1" dirty="0" smtClean="0">
                <a:latin typeface="Arial" panose="020B0604020202020204" pitchFamily="34" charset="0"/>
                <a:cs typeface="Arial" panose="020B0604020202020204" pitchFamily="34" charset="0"/>
              </a:rPr>
              <a:t>Centers Benefits</a:t>
            </a:r>
            <a:endParaRPr lang="en-US" sz="3200" b="1" dirty="0">
              <a:latin typeface="Arial" panose="020B0604020202020204" pitchFamily="34" charset="0"/>
              <a:cs typeface="Arial" panose="020B0604020202020204" pitchFamily="34" charset="0"/>
            </a:endParaRPr>
          </a:p>
        </p:txBody>
      </p:sp>
      <p:sp>
        <p:nvSpPr>
          <p:cNvPr id="10" name="Rectangle 9"/>
          <p:cNvSpPr/>
          <p:nvPr/>
        </p:nvSpPr>
        <p:spPr>
          <a:xfrm>
            <a:off x="1301578" y="1186249"/>
            <a:ext cx="8517925" cy="4136517"/>
          </a:xfrm>
          <a:prstGeom prst="rect">
            <a:avLst/>
          </a:prstGeom>
        </p:spPr>
        <p:txBody>
          <a:bodyPr wrap="square">
            <a:spAutoFit/>
          </a:bodyPr>
          <a:lstStyle/>
          <a:p>
            <a:pPr marL="342900" indent="-342900" defTabSz="457200">
              <a:spcBef>
                <a:spcPct val="20000"/>
              </a:spcBef>
              <a:buClr>
                <a:schemeClr val="accent5"/>
              </a:buClr>
              <a:buFont typeface="Arial"/>
              <a:buChar char="•"/>
              <a:defRPr/>
            </a:pPr>
            <a:r>
              <a:rPr lang="en-US" dirty="0" smtClean="0">
                <a:latin typeface="Arial"/>
                <a:cs typeface="Arial"/>
              </a:rPr>
              <a:t>Base </a:t>
            </a:r>
            <a:r>
              <a:rPr lang="en-US" dirty="0">
                <a:latin typeface="Arial"/>
                <a:cs typeface="Arial"/>
              </a:rPr>
              <a:t>Supply Centers provide service-disabled veterans and military dependents opportunities to join the BSC Team, where they continue to play a valuable role in the military communities that are significant in their </a:t>
            </a:r>
            <a:r>
              <a:rPr lang="en-US" dirty="0" smtClean="0">
                <a:latin typeface="Arial"/>
                <a:cs typeface="Arial"/>
              </a:rPr>
              <a:t>lives.</a:t>
            </a:r>
            <a:br>
              <a:rPr lang="en-US" dirty="0" smtClean="0">
                <a:latin typeface="Arial"/>
                <a:cs typeface="Arial"/>
              </a:rPr>
            </a:br>
            <a:endParaRPr lang="en-US" dirty="0" smtClean="0">
              <a:latin typeface="Arial"/>
              <a:cs typeface="Arial"/>
            </a:endParaRPr>
          </a:p>
          <a:p>
            <a:pPr marL="342900" indent="-342900" defTabSz="457200">
              <a:spcBef>
                <a:spcPct val="20000"/>
              </a:spcBef>
              <a:buClr>
                <a:schemeClr val="accent5"/>
              </a:buClr>
              <a:buFont typeface="Arial"/>
              <a:buChar char="•"/>
              <a:defRPr/>
            </a:pPr>
            <a:r>
              <a:rPr lang="en-US" dirty="0" smtClean="0">
                <a:latin typeface="Arial"/>
                <a:cs typeface="Arial"/>
              </a:rPr>
              <a:t>BSCs </a:t>
            </a:r>
            <a:r>
              <a:rPr lang="en-US" dirty="0">
                <a:latin typeface="Arial"/>
                <a:cs typeface="Arial"/>
              </a:rPr>
              <a:t>reduce administrative cost by eliminating procurement lead-time, providing transaction cost savings, and reducing procurement workload</a:t>
            </a:r>
            <a:r>
              <a:rPr lang="en-US" dirty="0" smtClean="0">
                <a:latin typeface="Arial"/>
                <a:cs typeface="Arial"/>
              </a:rPr>
              <a:t>.</a:t>
            </a:r>
            <a:br>
              <a:rPr lang="en-US" dirty="0" smtClean="0">
                <a:latin typeface="Arial"/>
                <a:cs typeface="Arial"/>
              </a:rPr>
            </a:br>
            <a:endParaRPr lang="en-US" dirty="0">
              <a:latin typeface="Arial"/>
              <a:cs typeface="Arial"/>
            </a:endParaRPr>
          </a:p>
          <a:p>
            <a:pPr marL="342900" lvl="0" indent="-342900" defTabSz="457200">
              <a:spcBef>
                <a:spcPct val="20000"/>
              </a:spcBef>
              <a:buClr>
                <a:schemeClr val="accent5"/>
              </a:buClr>
              <a:buFont typeface="Arial"/>
              <a:buChar char="•"/>
              <a:defRPr/>
            </a:pPr>
            <a:r>
              <a:rPr lang="en-US" smtClean="0">
                <a:latin typeface="Arial"/>
                <a:cs typeface="Arial"/>
              </a:rPr>
              <a:t>When </a:t>
            </a:r>
            <a:r>
              <a:rPr lang="en-US" dirty="0">
                <a:latin typeface="Arial"/>
                <a:cs typeface="Arial"/>
              </a:rPr>
              <a:t>purchasing from </a:t>
            </a:r>
            <a:r>
              <a:rPr lang="en-US" dirty="0" smtClean="0">
                <a:latin typeface="Arial"/>
                <a:cs typeface="Arial"/>
              </a:rPr>
              <a:t>the Base Supply Centers</a:t>
            </a:r>
            <a:r>
              <a:rPr lang="en-US" dirty="0">
                <a:latin typeface="Arial"/>
                <a:cs typeface="Arial"/>
              </a:rPr>
              <a:t>, government customers support the employment of qualified professionals who are blind or have other severe disabilities</a:t>
            </a:r>
            <a:r>
              <a:rPr lang="en-US" dirty="0" smtClean="0">
                <a:latin typeface="Arial"/>
                <a:cs typeface="Arial"/>
              </a:rPr>
              <a:t>.</a:t>
            </a:r>
            <a:br>
              <a:rPr lang="en-US" dirty="0" smtClean="0">
                <a:latin typeface="Arial"/>
                <a:cs typeface="Arial"/>
              </a:rPr>
            </a:br>
            <a:endParaRPr lang="en-US" dirty="0" smtClean="0">
              <a:latin typeface="Arial"/>
              <a:cs typeface="Arial"/>
            </a:endParaRPr>
          </a:p>
          <a:p>
            <a:pPr marL="342900" lvl="0" indent="-342900" defTabSz="457200">
              <a:spcBef>
                <a:spcPct val="20000"/>
              </a:spcBef>
              <a:buClr>
                <a:schemeClr val="accent5"/>
              </a:buClr>
              <a:buFont typeface="Arial"/>
              <a:buChar char="•"/>
              <a:defRPr/>
            </a:pPr>
            <a:r>
              <a:rPr lang="en-US" dirty="0">
                <a:latin typeface="Arial"/>
                <a:cs typeface="Arial"/>
              </a:rPr>
              <a:t>BSCs provide a safe haven shopping experience for government compliance requirements.  Store sanitized for Essentially the Same (ETS) Products to ensure AbilityOne products are available where mandatory use is required.</a:t>
            </a:r>
          </a:p>
        </p:txBody>
      </p:sp>
    </p:spTree>
    <p:extLst>
      <p:ext uri="{BB962C8B-B14F-4D97-AF65-F5344CB8AC3E}">
        <p14:creationId xmlns:p14="http://schemas.microsoft.com/office/powerpoint/2010/main" val="1084038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artisticPhotocopy trans="38000" detail="0"/>
                    </a14:imgEffect>
                  </a14:imgLayer>
                </a14:imgProps>
              </a:ext>
              <a:ext uri="{28A0092B-C50C-407E-A947-70E740481C1C}">
                <a14:useLocalDpi xmlns:a14="http://schemas.microsoft.com/office/drawing/2010/main" val="0"/>
              </a:ext>
            </a:extLst>
          </a:blip>
          <a:stretch>
            <a:fillRect/>
          </a:stretch>
        </p:blipFill>
        <p:spPr>
          <a:xfrm>
            <a:off x="9823838" y="646014"/>
            <a:ext cx="2267717" cy="4870714"/>
          </a:xfrm>
          <a:prstGeom prst="rect">
            <a:avLst/>
          </a:prstGeom>
        </p:spPr>
      </p:pic>
      <p:pic>
        <p:nvPicPr>
          <p:cNvPr id="9" name="Picture 8"/>
          <p:cNvPicPr>
            <a:picLocks noChangeAspect="1"/>
          </p:cNvPicPr>
          <p:nvPr/>
        </p:nvPicPr>
        <p:blipFill>
          <a:blip r:embed="rId5"/>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8</a:t>
            </a:fld>
            <a:endParaRPr lang="en-US" dirty="0"/>
          </a:p>
        </p:txBody>
      </p:sp>
      <p:sp>
        <p:nvSpPr>
          <p:cNvPr id="8" name="TextBox 7"/>
          <p:cNvSpPr txBox="1"/>
          <p:nvPr/>
        </p:nvSpPr>
        <p:spPr>
          <a:xfrm>
            <a:off x="489123" y="120707"/>
            <a:ext cx="11038702" cy="584775"/>
          </a:xfrm>
          <a:prstGeom prst="rect">
            <a:avLst/>
          </a:prstGeom>
          <a:noFill/>
        </p:spPr>
        <p:txBody>
          <a:bodyPr wrap="square" rtlCol="0">
            <a:spAutoFit/>
          </a:bodyPr>
          <a:lstStyle/>
          <a:p>
            <a:pPr lvl="0" algn="ctr">
              <a:spcBef>
                <a:spcPct val="0"/>
              </a:spcBef>
              <a:defRPr/>
            </a:pPr>
            <a:r>
              <a:rPr lang="en-US" sz="3200" b="1" dirty="0" smtClean="0">
                <a:latin typeface="Arial" panose="020B0604020202020204" pitchFamily="34" charset="0"/>
                <a:cs typeface="Arial" panose="020B0604020202020204" pitchFamily="34" charset="0"/>
              </a:rPr>
              <a:t>Base Supply Center “Rules of the Road”</a:t>
            </a:r>
            <a:endParaRPr lang="en-US" sz="3200" b="1" dirty="0">
              <a:latin typeface="Arial" panose="020B0604020202020204" pitchFamily="34" charset="0"/>
              <a:cs typeface="Arial" panose="020B0604020202020204" pitchFamily="34" charset="0"/>
            </a:endParaRPr>
          </a:p>
        </p:txBody>
      </p:sp>
      <p:sp>
        <p:nvSpPr>
          <p:cNvPr id="12" name="Content Placeholder 4"/>
          <p:cNvSpPr txBox="1">
            <a:spLocks/>
          </p:cNvSpPr>
          <p:nvPr/>
        </p:nvSpPr>
        <p:spPr>
          <a:xfrm>
            <a:off x="489123" y="545295"/>
            <a:ext cx="9667248" cy="4971433"/>
          </a:xfrm>
          <a:prstGeom prst="rect">
            <a:avLst/>
          </a:prstGeom>
        </p:spPr>
        <p:txBody>
          <a:bodyPr vert="horz" lIns="91440" tIns="45720" rIns="91440" bIns="45720" rtlCol="0">
            <a:noAutofit/>
          </a:bodyPr>
          <a:lstStyle/>
          <a:p>
            <a:pPr marR="0" lvl="0" algn="l" defTabSz="457200" rtl="0" eaLnBrk="1" fontAlgn="auto" latinLnBrk="0" hangingPunct="1">
              <a:lnSpc>
                <a:spcPct val="100000"/>
              </a:lnSpc>
              <a:spcBef>
                <a:spcPct val="20000"/>
              </a:spcBef>
              <a:spcAft>
                <a:spcPts val="0"/>
              </a:spcAft>
              <a:buClr>
                <a:schemeClr val="accent5"/>
              </a:buClr>
              <a:buSzTx/>
              <a:tabLst/>
              <a:defRPr/>
            </a:pPr>
            <a:endParaRPr kumimoji="0" lang="en-US" sz="1900" b="0" i="0" u="none" strike="noStrike" kern="1200" cap="none" spc="0" normalizeH="0" baseline="0" noProof="0" dirty="0" smtClean="0">
              <a:ln>
                <a:noFill/>
              </a:ln>
              <a:solidFill>
                <a:schemeClr val="tx1"/>
              </a:solidFill>
              <a:effectLst/>
              <a:uLnTx/>
              <a:uFillTx/>
              <a:latin typeface="Arial"/>
              <a:ea typeface="+mn-ea"/>
              <a:cs typeface="Arial"/>
            </a:endParaRPr>
          </a:p>
          <a:p>
            <a:pPr marL="342900" marR="0" lvl="0" indent="-342900" algn="l" defTabSz="457200" rtl="0" eaLnBrk="1" fontAlgn="auto" latinLnBrk="0" hangingPunct="1">
              <a:lnSpc>
                <a:spcPts val="1600"/>
              </a:lnSpc>
              <a:spcBef>
                <a:spcPct val="20000"/>
              </a:spcBef>
              <a:spcAft>
                <a:spcPts val="0"/>
              </a:spcAft>
              <a:buClr>
                <a:schemeClr val="accent5"/>
              </a:buClr>
              <a:buSzTx/>
              <a:buFont typeface="Arial"/>
              <a:buChar char="•"/>
              <a:tabLst/>
              <a:defRPr/>
            </a:pPr>
            <a:r>
              <a:rPr lang="en-US" sz="1900" b="1" dirty="0" smtClean="0">
                <a:latin typeface="Arial"/>
                <a:cs typeface="Arial"/>
              </a:rPr>
              <a:t>Authorized Shoppers:  </a:t>
            </a:r>
            <a:r>
              <a:rPr lang="en-US" sz="1900" dirty="0" smtClean="0">
                <a:latin typeface="Arial"/>
                <a:cs typeface="Arial"/>
              </a:rPr>
              <a:t>Government/Federal/Military Employees &amp; Government Contractors</a:t>
            </a:r>
            <a:br>
              <a:rPr lang="en-US" sz="1900" dirty="0" smtClean="0">
                <a:latin typeface="Arial"/>
                <a:cs typeface="Arial"/>
              </a:rPr>
            </a:br>
            <a:endParaRPr lang="en-US" sz="1900" dirty="0" smtClean="0">
              <a:latin typeface="Arial"/>
              <a:cs typeface="Arial"/>
            </a:endParaRPr>
          </a:p>
          <a:p>
            <a:pPr marL="342900" marR="0" lvl="0" indent="-342900" algn="l" defTabSz="457200" rtl="0" eaLnBrk="1" fontAlgn="auto" latinLnBrk="0" hangingPunct="1">
              <a:lnSpc>
                <a:spcPts val="1600"/>
              </a:lnSpc>
              <a:spcBef>
                <a:spcPct val="20000"/>
              </a:spcBef>
              <a:spcAft>
                <a:spcPts val="0"/>
              </a:spcAft>
              <a:buClr>
                <a:schemeClr val="accent5"/>
              </a:buClr>
              <a:buSzTx/>
              <a:buFont typeface="Arial"/>
              <a:buChar char="•"/>
              <a:tabLst/>
              <a:defRPr/>
            </a:pPr>
            <a:r>
              <a:rPr lang="en-US" sz="1900" dirty="0" smtClean="0">
                <a:latin typeface="Arial"/>
                <a:cs typeface="Arial"/>
              </a:rPr>
              <a:t>National Defense Authorization Act </a:t>
            </a:r>
            <a:r>
              <a:rPr lang="en-US" sz="1900" dirty="0">
                <a:latin typeface="Arial"/>
                <a:cs typeface="Arial"/>
              </a:rPr>
              <a:t>i</a:t>
            </a:r>
            <a:r>
              <a:rPr lang="en-US" sz="1900" dirty="0" smtClean="0">
                <a:latin typeface="Arial"/>
                <a:cs typeface="Arial"/>
              </a:rPr>
              <a:t>ncreased Micro-purchase Threshold to $10,000</a:t>
            </a:r>
            <a:r>
              <a:rPr lang="en-US" sz="800" dirty="0" smtClean="0">
                <a:latin typeface="Arial"/>
                <a:cs typeface="Arial"/>
              </a:rPr>
              <a:t/>
            </a:r>
            <a:br>
              <a:rPr lang="en-US" sz="800" dirty="0" smtClean="0">
                <a:latin typeface="Arial"/>
                <a:cs typeface="Arial"/>
              </a:rPr>
            </a:br>
            <a:endParaRPr lang="en-US" sz="1900" dirty="0" smtClean="0">
              <a:latin typeface="Arial"/>
              <a:cs typeface="Arial"/>
            </a:endParaRPr>
          </a:p>
          <a:p>
            <a:pPr marL="342900" indent="-342900" defTabSz="457200">
              <a:lnSpc>
                <a:spcPts val="1600"/>
              </a:lnSpc>
              <a:spcBef>
                <a:spcPct val="20000"/>
              </a:spcBef>
              <a:buClr>
                <a:schemeClr val="accent5"/>
              </a:buClr>
              <a:buFont typeface="Arial"/>
              <a:buChar char="•"/>
              <a:defRPr/>
            </a:pPr>
            <a: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t>Green Compliant products and AbilityOne products featured and identified </a:t>
            </a:r>
            <a:b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br>
            <a:endParaRPr lang="en-US" altLang="en-US" sz="1900" dirty="0" smtClean="0">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1" fontAlgn="auto" latinLnBrk="0" hangingPunct="1">
              <a:lnSpc>
                <a:spcPts val="1600"/>
              </a:lnSpc>
              <a:spcBef>
                <a:spcPct val="20000"/>
              </a:spcBef>
              <a:spcAft>
                <a:spcPts val="0"/>
              </a:spcAft>
              <a:buClr>
                <a:schemeClr val="accent5"/>
              </a:buClr>
              <a:buSzTx/>
              <a:buFont typeface="Arial"/>
              <a:buChar char="•"/>
              <a:tabLst/>
              <a:defRPr/>
            </a:pPr>
            <a:r>
              <a:rPr lang="en-US" sz="1900" dirty="0" smtClean="0">
                <a:latin typeface="Arial"/>
                <a:cs typeface="Arial"/>
              </a:rPr>
              <a:t>No personal purchases allowed in BSC</a:t>
            </a:r>
            <a:br>
              <a:rPr lang="en-US" sz="1900" dirty="0" smtClean="0">
                <a:latin typeface="Arial"/>
                <a:cs typeface="Arial"/>
              </a:rPr>
            </a:br>
            <a:endParaRPr lang="en-US" sz="1900" dirty="0">
              <a:latin typeface="Arial"/>
              <a:cs typeface="Arial"/>
            </a:endParaRPr>
          </a:p>
          <a:p>
            <a:pPr marL="342900" marR="0" lvl="0" indent="-342900" algn="l" defTabSz="457200" rtl="0" eaLnBrk="1" fontAlgn="auto" latinLnBrk="0" hangingPunct="1">
              <a:lnSpc>
                <a:spcPts val="1600"/>
              </a:lnSpc>
              <a:spcBef>
                <a:spcPct val="20000"/>
              </a:spcBef>
              <a:spcAft>
                <a:spcPts val="0"/>
              </a:spcAft>
              <a:buClr>
                <a:schemeClr val="accent5"/>
              </a:buClr>
              <a:buSzTx/>
              <a:buFont typeface="Arial"/>
              <a:buChar char="•"/>
              <a:tabLst/>
              <a:defRPr/>
            </a:pPr>
            <a: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t>BSC’s </a:t>
            </a:r>
            <a:r>
              <a:rPr lang="en-US" altLang="en-US" sz="1900" dirty="0">
                <a:latin typeface="Arial" panose="020B0604020202020204" pitchFamily="34" charset="0"/>
                <a:ea typeface="ＭＳ Ｐゴシック" panose="020B0600070205080204" pitchFamily="34" charset="-128"/>
                <a:cs typeface="Arial" panose="020B0604020202020204" pitchFamily="34" charset="0"/>
              </a:rPr>
              <a:t>carry Berry Compliant  Uniforms </a:t>
            </a:r>
            <a: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t>for Individual Equipment Element (IEE)</a:t>
            </a:r>
            <a:b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br>
            <a:endParaRPr lang="en-US" altLang="en-US" sz="1900" dirty="0" smtClean="0">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1" fontAlgn="auto" latinLnBrk="0" hangingPunct="1">
              <a:lnSpc>
                <a:spcPts val="1600"/>
              </a:lnSpc>
              <a:spcBef>
                <a:spcPct val="20000"/>
              </a:spcBef>
              <a:spcAft>
                <a:spcPts val="0"/>
              </a:spcAft>
              <a:buClr>
                <a:schemeClr val="accent5"/>
              </a:buClr>
              <a:buSzTx/>
              <a:buFont typeface="Arial"/>
              <a:buChar char="•"/>
              <a:tabLst/>
              <a:defRPr/>
            </a:pPr>
            <a: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t>Level 3 Credit Card Reporting</a:t>
            </a:r>
            <a:b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br>
            <a:endParaRPr lang="en-US" altLang="en-US" sz="1900" dirty="0" smtClean="0">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1" fontAlgn="auto" latinLnBrk="0" hangingPunct="1">
              <a:lnSpc>
                <a:spcPts val="1600"/>
              </a:lnSpc>
              <a:spcBef>
                <a:spcPct val="20000"/>
              </a:spcBef>
              <a:spcAft>
                <a:spcPts val="0"/>
              </a:spcAft>
              <a:buClr>
                <a:schemeClr val="accent5"/>
              </a:buClr>
              <a:buSzTx/>
              <a:buFont typeface="Arial"/>
              <a:buChar char="•"/>
              <a:tabLst/>
              <a:defRPr/>
            </a:pPr>
            <a: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t>How to Shop with us:  Walk-in, Fax, Email, Phone and online (</a:t>
            </a:r>
            <a:r>
              <a:rPr lang="en-US" altLang="en-US" sz="1900" dirty="0" smtClean="0">
                <a:latin typeface="Arial" panose="020B0604020202020204" pitchFamily="34" charset="0"/>
                <a:ea typeface="ＭＳ Ｐゴシック" panose="020B0600070205080204" pitchFamily="34" charset="-128"/>
                <a:cs typeface="Arial" panose="020B0604020202020204" pitchFamily="34" charset="0"/>
                <a:hlinkClick r:id="rId6"/>
              </a:rPr>
              <a:t>www.shopbism.com</a:t>
            </a:r>
            <a: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t>)  </a:t>
            </a:r>
            <a:b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br>
            <a:endParaRPr lang="en-US" altLang="en-US" sz="1900" dirty="0" smtClean="0">
              <a:latin typeface="Arial" panose="020B0604020202020204" pitchFamily="34" charset="0"/>
              <a:ea typeface="ＭＳ Ｐゴシック" panose="020B0600070205080204" pitchFamily="34" charset="-128"/>
              <a:cs typeface="Arial" panose="020B0604020202020204" pitchFamily="34" charset="0"/>
            </a:endParaRPr>
          </a:p>
          <a:p>
            <a:pPr marL="342900" lvl="0" indent="-342900" defTabSz="457200">
              <a:lnSpc>
                <a:spcPts val="1600"/>
              </a:lnSpc>
              <a:spcBef>
                <a:spcPct val="20000"/>
              </a:spcBef>
              <a:buClr>
                <a:schemeClr val="accent5"/>
              </a:buClr>
              <a:buFont typeface="Arial"/>
              <a:buChar char="•"/>
              <a:defRPr/>
            </a:pPr>
            <a:r>
              <a:rPr lang="en-US" altLang="en-US" sz="1900" dirty="0">
                <a:latin typeface="Arial" panose="020B0604020202020204" pitchFamily="34" charset="0"/>
                <a:ea typeface="ＭＳ Ｐゴシック" panose="020B0600070205080204" pitchFamily="34" charset="-128"/>
                <a:cs typeface="Arial" panose="020B0604020202020204" pitchFamily="34" charset="0"/>
              </a:rPr>
              <a:t>Customer Product Suggestions Encouraged</a:t>
            </a:r>
            <a:endParaRPr lang="en-US" altLang="en-US" sz="1900" dirty="0" smtClean="0">
              <a:latin typeface="Arial" panose="020B0604020202020204" pitchFamily="34" charset="0"/>
              <a:ea typeface="ＭＳ Ｐゴシック" panose="020B0600070205080204" pitchFamily="34" charset="-128"/>
              <a:cs typeface="Arial" panose="020B0604020202020204" pitchFamily="34" charset="0"/>
            </a:endParaRPr>
          </a:p>
          <a:p>
            <a:pPr marR="0" lvl="0" algn="l" defTabSz="457200" rtl="0" eaLnBrk="1" fontAlgn="auto" latinLnBrk="0" hangingPunct="1">
              <a:lnSpc>
                <a:spcPct val="100000"/>
              </a:lnSpc>
              <a:spcBef>
                <a:spcPct val="20000"/>
              </a:spcBef>
              <a:spcAft>
                <a:spcPts val="0"/>
              </a:spcAft>
              <a:buClr>
                <a:schemeClr val="accent5"/>
              </a:buClr>
              <a:buSzTx/>
              <a:tabLst/>
              <a:defRPr/>
            </a:pPr>
            <a: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t> </a:t>
            </a:r>
            <a:br>
              <a:rPr lang="en-US" altLang="en-US" sz="1900" dirty="0" smtClean="0">
                <a:latin typeface="Arial" panose="020B0604020202020204" pitchFamily="34" charset="0"/>
                <a:ea typeface="ＭＳ Ｐゴシック" panose="020B0600070205080204" pitchFamily="34" charset="-128"/>
                <a:cs typeface="Arial" panose="020B0604020202020204" pitchFamily="34" charset="0"/>
              </a:rPr>
            </a:br>
            <a:endParaRPr lang="en-US" altLang="en-US" sz="1900" dirty="0" smtClean="0">
              <a:latin typeface="Arial" panose="020B0604020202020204" pitchFamily="34" charset="0"/>
              <a:ea typeface="ＭＳ Ｐゴシック" panose="020B0600070205080204" pitchFamily="34" charset="-128"/>
              <a:cs typeface="Arial" panose="020B0604020202020204" pitchFamily="34" charset="0"/>
            </a:endParaRPr>
          </a:p>
          <a:p>
            <a:pPr marL="342900" marR="0" lvl="0" indent="-342900" algn="l" defTabSz="457200" rtl="0" eaLnBrk="1" fontAlgn="auto" latinLnBrk="0" hangingPunct="1">
              <a:lnSpc>
                <a:spcPct val="100000"/>
              </a:lnSpc>
              <a:spcBef>
                <a:spcPct val="20000"/>
              </a:spcBef>
              <a:spcAft>
                <a:spcPts val="0"/>
              </a:spcAft>
              <a:buClr>
                <a:schemeClr val="accent5"/>
              </a:buClr>
              <a:buSzTx/>
              <a:buFont typeface="Arial"/>
              <a:buChar char="•"/>
              <a:tabLst/>
              <a:defRPr/>
            </a:pPr>
            <a:endParaRPr lang="en-US" altLang="en-US" sz="19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24753" y="4264504"/>
            <a:ext cx="1787316" cy="708182"/>
          </a:xfrm>
          <a:prstGeom prst="rect">
            <a:avLst/>
          </a:prstGeom>
        </p:spPr>
      </p:pic>
    </p:spTree>
    <p:extLst>
      <p:ext uri="{BB962C8B-B14F-4D97-AF65-F5344CB8AC3E}">
        <p14:creationId xmlns:p14="http://schemas.microsoft.com/office/powerpoint/2010/main" val="220064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5807562"/>
            <a:ext cx="12188536" cy="1050437"/>
          </a:xfrm>
          <a:prstGeom prst="rect">
            <a:avLst/>
          </a:prstGeom>
        </p:spPr>
      </p:pic>
      <p:sp>
        <p:nvSpPr>
          <p:cNvPr id="7" name="Slide Number Placeholder 6"/>
          <p:cNvSpPr>
            <a:spLocks noGrp="1"/>
          </p:cNvSpPr>
          <p:nvPr>
            <p:ph type="sldNum" sz="quarter" idx="12"/>
          </p:nvPr>
        </p:nvSpPr>
        <p:spPr>
          <a:xfrm>
            <a:off x="11710555" y="6348844"/>
            <a:ext cx="381000" cy="365125"/>
          </a:xfrm>
        </p:spPr>
        <p:txBody>
          <a:bodyPr/>
          <a:lstStyle/>
          <a:p>
            <a:fld id="{65FE5830-4193-48F3-B940-6CCCA17E662E}" type="slidenum">
              <a:rPr lang="en-US" smtClean="0"/>
              <a:t>9</a:t>
            </a:fld>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0648" y="107590"/>
            <a:ext cx="8467240" cy="5501058"/>
          </a:xfrm>
          <a:prstGeom prst="rect">
            <a:avLst/>
          </a:prstGeom>
        </p:spPr>
      </p:pic>
    </p:spTree>
    <p:extLst>
      <p:ext uri="{BB962C8B-B14F-4D97-AF65-F5344CB8AC3E}">
        <p14:creationId xmlns:p14="http://schemas.microsoft.com/office/powerpoint/2010/main" val="366119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1454</TotalTime>
  <Words>325</Words>
  <Application>Microsoft Office PowerPoint</Application>
  <PresentationFormat>Widescreen</PresentationFormat>
  <Paragraphs>83</Paragraphs>
  <Slides>12</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ＭＳ Ｐゴシック</vt:lpstr>
      <vt:lpstr>Arial</vt:lpstr>
      <vt:lpstr>Calibri</vt:lpstr>
      <vt:lpstr>Calibri Light</vt:lpstr>
      <vt:lpstr>Myriad Pro</vt:lpstr>
      <vt:lpstr>ヒラギノ角ゴ Pro W3</vt:lpstr>
      <vt:lpstr>Office Theme</vt:lpstr>
      <vt:lpstr>2_Office Theme</vt:lpstr>
      <vt:lpstr>PowerPoint Presentation</vt:lpstr>
      <vt:lpstr>PowerPoint Presentation</vt:lpstr>
      <vt:lpstr>PowerPoint Presentation</vt:lpstr>
      <vt:lpstr>AbilityOne Program Support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Robinson</dc:creator>
  <cp:lastModifiedBy>Stephen Polacek</cp:lastModifiedBy>
  <cp:revision>174</cp:revision>
  <cp:lastPrinted>2018-09-11T18:48:05Z</cp:lastPrinted>
  <dcterms:created xsi:type="dcterms:W3CDTF">2014-04-28T14:47:20Z</dcterms:created>
  <dcterms:modified xsi:type="dcterms:W3CDTF">2018-10-08T15:11:28Z</dcterms:modified>
</cp:coreProperties>
</file>